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90F2E-E73E-4C9D-9001-C9EC01F0763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25AD04-B4B8-4B68-94CF-978FA882AF89}">
      <dgm:prSet phldrT="[Текст]"/>
      <dgm:spPr>
        <a:solidFill>
          <a:srgbClr val="CCCC00"/>
        </a:solidFill>
      </dgm:spPr>
      <dgm:t>
        <a:bodyPr/>
        <a:lstStyle/>
        <a:p>
          <a:r>
            <a:rPr lang="ru-RU" dirty="0" smtClean="0"/>
            <a:t>Основные питательные вещества </a:t>
          </a:r>
          <a:endParaRPr lang="ru-RU" dirty="0"/>
        </a:p>
      </dgm:t>
    </dgm:pt>
    <dgm:pt modelId="{5F6CB007-06D0-4A13-95B0-E99E8F59973E}" type="parTrans" cxnId="{3725D8C4-B983-44FC-8C78-57B66B0E584E}">
      <dgm:prSet/>
      <dgm:spPr/>
      <dgm:t>
        <a:bodyPr/>
        <a:lstStyle/>
        <a:p>
          <a:endParaRPr lang="ru-RU"/>
        </a:p>
      </dgm:t>
    </dgm:pt>
    <dgm:pt modelId="{D10EDC6B-B812-407D-A625-E0C59DDE987D}" type="sibTrans" cxnId="{3725D8C4-B983-44FC-8C78-57B66B0E584E}">
      <dgm:prSet/>
      <dgm:spPr/>
      <dgm:t>
        <a:bodyPr/>
        <a:lstStyle/>
        <a:p>
          <a:endParaRPr lang="ru-RU"/>
        </a:p>
      </dgm:t>
    </dgm:pt>
    <dgm:pt modelId="{5BB5531F-BE34-41B2-ADD2-0C4FADDEB88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Белки </a:t>
          </a:r>
          <a:endParaRPr lang="ru-RU" dirty="0"/>
        </a:p>
      </dgm:t>
    </dgm:pt>
    <dgm:pt modelId="{9F059817-14F1-4AD3-BD52-693670EA694A}" type="parTrans" cxnId="{1C246731-6C3D-4C7F-8C62-66580857D6F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EB865D78-686E-46FD-A22E-810EBE7900E6}" type="sibTrans" cxnId="{1C246731-6C3D-4C7F-8C62-66580857D6FA}">
      <dgm:prSet/>
      <dgm:spPr/>
      <dgm:t>
        <a:bodyPr/>
        <a:lstStyle/>
        <a:p>
          <a:endParaRPr lang="ru-RU"/>
        </a:p>
      </dgm:t>
    </dgm:pt>
    <dgm:pt modelId="{659CDCB8-FF77-4D8F-8339-498B851515B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Жиры </a:t>
          </a:r>
          <a:endParaRPr lang="ru-RU" dirty="0"/>
        </a:p>
      </dgm:t>
    </dgm:pt>
    <dgm:pt modelId="{B8AB3F74-7D58-43C7-90D0-62A8B4E7440E}" type="parTrans" cxnId="{B5B0CD9F-BED9-453A-83A9-532743601AA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622A8B54-15D3-455D-BB58-F78D1664B49A}" type="sibTrans" cxnId="{B5B0CD9F-BED9-453A-83A9-532743601AA3}">
      <dgm:prSet/>
      <dgm:spPr/>
      <dgm:t>
        <a:bodyPr/>
        <a:lstStyle/>
        <a:p>
          <a:endParaRPr lang="ru-RU"/>
        </a:p>
      </dgm:t>
    </dgm:pt>
    <dgm:pt modelId="{49277E59-45FC-4153-8542-8AE78EDD598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Углеводы </a:t>
          </a:r>
          <a:endParaRPr lang="ru-RU" dirty="0"/>
        </a:p>
      </dgm:t>
    </dgm:pt>
    <dgm:pt modelId="{4D66C245-B48B-4FBA-8F6C-7ACC755FA6CC}" type="parTrans" cxnId="{FC33AD43-79B7-4549-9A44-EAAA393C65F2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A975A010-25A5-4E87-82E8-2A8074B9FE7E}" type="sibTrans" cxnId="{FC33AD43-79B7-4549-9A44-EAAA393C65F2}">
      <dgm:prSet/>
      <dgm:spPr/>
      <dgm:t>
        <a:bodyPr/>
        <a:lstStyle/>
        <a:p>
          <a:endParaRPr lang="ru-RU"/>
        </a:p>
      </dgm:t>
    </dgm:pt>
    <dgm:pt modelId="{78C746CD-173A-4454-852B-C7F2C316123E}" type="pres">
      <dgm:prSet presAssocID="{96790F2E-E73E-4C9D-9001-C9EC01F076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7EC416-009E-4A8B-8128-0A8A3C1D59BC}" type="pres">
      <dgm:prSet presAssocID="{8625AD04-B4B8-4B68-94CF-978FA882AF89}" presName="centerShape" presStyleLbl="node0" presStyleIdx="0" presStyleCnt="1" custScaleX="111663"/>
      <dgm:spPr/>
      <dgm:t>
        <a:bodyPr/>
        <a:lstStyle/>
        <a:p>
          <a:endParaRPr lang="ru-RU"/>
        </a:p>
      </dgm:t>
    </dgm:pt>
    <dgm:pt modelId="{1193D0A2-B5C5-43A7-A9ED-51D3B0E6A954}" type="pres">
      <dgm:prSet presAssocID="{9F059817-14F1-4AD3-BD52-693670EA694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CFB4E0E-1792-4151-8A90-A2C2A8511324}" type="pres">
      <dgm:prSet presAssocID="{5BB5531F-BE34-41B2-ADD2-0C4FADDEB8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A9901-A5E1-4937-AFF1-ABB730814010}" type="pres">
      <dgm:prSet presAssocID="{B8AB3F74-7D58-43C7-90D0-62A8B4E7440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2472B63-1750-4D18-B61B-3BB9A5B63295}" type="pres">
      <dgm:prSet presAssocID="{659CDCB8-FF77-4D8F-8339-498B851515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92F8D-5396-42AB-941B-387E978BD4D4}" type="pres">
      <dgm:prSet presAssocID="{4D66C245-B48B-4FBA-8F6C-7ACC755FA6CC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4834EFB-9160-4E99-8379-D2718AEC7A04}" type="pres">
      <dgm:prSet presAssocID="{49277E59-45FC-4153-8542-8AE78EDD59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3FD28-2A2A-4555-982A-A8C9E4AA8B47}" type="presOf" srcId="{4D66C245-B48B-4FBA-8F6C-7ACC755FA6CC}" destId="{7D692F8D-5396-42AB-941B-387E978BD4D4}" srcOrd="0" destOrd="0" presId="urn:microsoft.com/office/officeart/2005/8/layout/radial4"/>
    <dgm:cxn modelId="{FC33AD43-79B7-4549-9A44-EAAA393C65F2}" srcId="{8625AD04-B4B8-4B68-94CF-978FA882AF89}" destId="{49277E59-45FC-4153-8542-8AE78EDD5983}" srcOrd="2" destOrd="0" parTransId="{4D66C245-B48B-4FBA-8F6C-7ACC755FA6CC}" sibTransId="{A975A010-25A5-4E87-82E8-2A8074B9FE7E}"/>
    <dgm:cxn modelId="{1C246731-6C3D-4C7F-8C62-66580857D6FA}" srcId="{8625AD04-B4B8-4B68-94CF-978FA882AF89}" destId="{5BB5531F-BE34-41B2-ADD2-0C4FADDEB88C}" srcOrd="0" destOrd="0" parTransId="{9F059817-14F1-4AD3-BD52-693670EA694A}" sibTransId="{EB865D78-686E-46FD-A22E-810EBE7900E6}"/>
    <dgm:cxn modelId="{3B5B005C-6DF3-4F6A-97B2-7D592E2A68BF}" type="presOf" srcId="{9F059817-14F1-4AD3-BD52-693670EA694A}" destId="{1193D0A2-B5C5-43A7-A9ED-51D3B0E6A954}" srcOrd="0" destOrd="0" presId="urn:microsoft.com/office/officeart/2005/8/layout/radial4"/>
    <dgm:cxn modelId="{23F39E39-D329-4456-A136-58F83CEE36FB}" type="presOf" srcId="{8625AD04-B4B8-4B68-94CF-978FA882AF89}" destId="{FF7EC416-009E-4A8B-8128-0A8A3C1D59BC}" srcOrd="0" destOrd="0" presId="urn:microsoft.com/office/officeart/2005/8/layout/radial4"/>
    <dgm:cxn modelId="{3725D8C4-B983-44FC-8C78-57B66B0E584E}" srcId="{96790F2E-E73E-4C9D-9001-C9EC01F07636}" destId="{8625AD04-B4B8-4B68-94CF-978FA882AF89}" srcOrd="0" destOrd="0" parTransId="{5F6CB007-06D0-4A13-95B0-E99E8F59973E}" sibTransId="{D10EDC6B-B812-407D-A625-E0C59DDE987D}"/>
    <dgm:cxn modelId="{728D5020-C8B3-43D3-8274-1E3F4B4712AA}" type="presOf" srcId="{5BB5531F-BE34-41B2-ADD2-0C4FADDEB88C}" destId="{9CFB4E0E-1792-4151-8A90-A2C2A8511324}" srcOrd="0" destOrd="0" presId="urn:microsoft.com/office/officeart/2005/8/layout/radial4"/>
    <dgm:cxn modelId="{0E3B2030-2866-4E3E-AA3C-AC9EAD0AF235}" type="presOf" srcId="{659CDCB8-FF77-4D8F-8339-498B851515B3}" destId="{92472B63-1750-4D18-B61B-3BB9A5B63295}" srcOrd="0" destOrd="0" presId="urn:microsoft.com/office/officeart/2005/8/layout/radial4"/>
    <dgm:cxn modelId="{B5B0CD9F-BED9-453A-83A9-532743601AA3}" srcId="{8625AD04-B4B8-4B68-94CF-978FA882AF89}" destId="{659CDCB8-FF77-4D8F-8339-498B851515B3}" srcOrd="1" destOrd="0" parTransId="{B8AB3F74-7D58-43C7-90D0-62A8B4E7440E}" sibTransId="{622A8B54-15D3-455D-BB58-F78D1664B49A}"/>
    <dgm:cxn modelId="{9F120EE8-11D4-481E-8956-F92EB5F77966}" type="presOf" srcId="{49277E59-45FC-4153-8542-8AE78EDD5983}" destId="{84834EFB-9160-4E99-8379-D2718AEC7A04}" srcOrd="0" destOrd="0" presId="urn:microsoft.com/office/officeart/2005/8/layout/radial4"/>
    <dgm:cxn modelId="{6155217F-44A3-4B9B-9D58-DE778C3D1666}" type="presOf" srcId="{96790F2E-E73E-4C9D-9001-C9EC01F07636}" destId="{78C746CD-173A-4454-852B-C7F2C316123E}" srcOrd="0" destOrd="0" presId="urn:microsoft.com/office/officeart/2005/8/layout/radial4"/>
    <dgm:cxn modelId="{89F9578A-A4D1-4B43-BFF5-35678FF2602C}" type="presOf" srcId="{B8AB3F74-7D58-43C7-90D0-62A8B4E7440E}" destId="{2E7A9901-A5E1-4937-AFF1-ABB730814010}" srcOrd="0" destOrd="0" presId="urn:microsoft.com/office/officeart/2005/8/layout/radial4"/>
    <dgm:cxn modelId="{0D279660-2176-49D7-BE8E-552489CC7EE7}" type="presParOf" srcId="{78C746CD-173A-4454-852B-C7F2C316123E}" destId="{FF7EC416-009E-4A8B-8128-0A8A3C1D59BC}" srcOrd="0" destOrd="0" presId="urn:microsoft.com/office/officeart/2005/8/layout/radial4"/>
    <dgm:cxn modelId="{1C47C409-B3C7-4E7B-BAF7-E1F4E7F9D9A8}" type="presParOf" srcId="{78C746CD-173A-4454-852B-C7F2C316123E}" destId="{1193D0A2-B5C5-43A7-A9ED-51D3B0E6A954}" srcOrd="1" destOrd="0" presId="urn:microsoft.com/office/officeart/2005/8/layout/radial4"/>
    <dgm:cxn modelId="{10ACB933-A34F-410F-A233-BEE863F2FA38}" type="presParOf" srcId="{78C746CD-173A-4454-852B-C7F2C316123E}" destId="{9CFB4E0E-1792-4151-8A90-A2C2A8511324}" srcOrd="2" destOrd="0" presId="urn:microsoft.com/office/officeart/2005/8/layout/radial4"/>
    <dgm:cxn modelId="{BEC4996C-945A-4603-8799-97B1055B4634}" type="presParOf" srcId="{78C746CD-173A-4454-852B-C7F2C316123E}" destId="{2E7A9901-A5E1-4937-AFF1-ABB730814010}" srcOrd="3" destOrd="0" presId="urn:microsoft.com/office/officeart/2005/8/layout/radial4"/>
    <dgm:cxn modelId="{CD59E948-8758-43F4-AF99-983564A08386}" type="presParOf" srcId="{78C746CD-173A-4454-852B-C7F2C316123E}" destId="{92472B63-1750-4D18-B61B-3BB9A5B63295}" srcOrd="4" destOrd="0" presId="urn:microsoft.com/office/officeart/2005/8/layout/radial4"/>
    <dgm:cxn modelId="{76B0B9D4-3853-430A-8062-0F1015C537E3}" type="presParOf" srcId="{78C746CD-173A-4454-852B-C7F2C316123E}" destId="{7D692F8D-5396-42AB-941B-387E978BD4D4}" srcOrd="5" destOrd="0" presId="urn:microsoft.com/office/officeart/2005/8/layout/radial4"/>
    <dgm:cxn modelId="{D7A99E44-DB68-4DDA-9C51-7ED02D7CC9A7}" type="presParOf" srcId="{78C746CD-173A-4454-852B-C7F2C316123E}" destId="{84834EFB-9160-4E99-8379-D2718AEC7A0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C416-009E-4A8B-8128-0A8A3C1D59BC}">
      <dsp:nvSpPr>
        <dsp:cNvPr id="0" name=""/>
        <dsp:cNvSpPr/>
      </dsp:nvSpPr>
      <dsp:spPr>
        <a:xfrm>
          <a:off x="2962667" y="2461550"/>
          <a:ext cx="2304264" cy="2063588"/>
        </a:xfrm>
        <a:prstGeom prst="ellipse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Основные питательные вещества </a:t>
          </a:r>
          <a:endParaRPr lang="ru-RU" sz="2300" kern="1200" dirty="0"/>
        </a:p>
      </dsp:txBody>
      <dsp:txXfrm>
        <a:off x="3300119" y="2763755"/>
        <a:ext cx="1629360" cy="1459178"/>
      </dsp:txXfrm>
    </dsp:sp>
    <dsp:sp modelId="{1193D0A2-B5C5-43A7-A9ED-51D3B0E6A954}">
      <dsp:nvSpPr>
        <dsp:cNvPr id="0" name=""/>
        <dsp:cNvSpPr/>
      </dsp:nvSpPr>
      <dsp:spPr>
        <a:xfrm rot="12900000">
          <a:off x="1759493" y="2079549"/>
          <a:ext cx="1512321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B4E0E-1792-4151-8A90-A2C2A8511324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Белки </a:t>
          </a:r>
          <a:endParaRPr lang="ru-RU" sz="3400" kern="1200" dirty="0"/>
        </a:p>
      </dsp:txBody>
      <dsp:txXfrm>
        <a:off x="961974" y="1201666"/>
        <a:ext cx="1868538" cy="1476457"/>
      </dsp:txXfrm>
    </dsp:sp>
    <dsp:sp modelId="{2E7A9901-A5E1-4937-AFF1-ABB730814010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72B63-1750-4D18-B61B-3BB9A5B63295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Жиры </a:t>
          </a:r>
          <a:endParaRPr lang="ru-RU" sz="3400" kern="1200" dirty="0"/>
        </a:p>
      </dsp:txBody>
      <dsp:txXfrm>
        <a:off x="3180530" y="46759"/>
        <a:ext cx="1868538" cy="1476457"/>
      </dsp:txXfrm>
    </dsp:sp>
    <dsp:sp modelId="{7D692F8D-5396-42AB-941B-387E978BD4D4}">
      <dsp:nvSpPr>
        <dsp:cNvPr id="0" name=""/>
        <dsp:cNvSpPr/>
      </dsp:nvSpPr>
      <dsp:spPr>
        <a:xfrm rot="19500000">
          <a:off x="4957784" y="2079549"/>
          <a:ext cx="1512321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34EFB-9160-4E99-8379-D2718AEC7A04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Углеводы </a:t>
          </a:r>
          <a:endParaRPr lang="ru-RU" sz="3400" kern="1200" dirty="0"/>
        </a:p>
      </dsp:txBody>
      <dsp:txXfrm>
        <a:off x="5399086" y="1201666"/>
        <a:ext cx="1868538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6ACDB-48AD-4FD8-A526-A3BFB65B36F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9283D-16DA-41A5-94C4-BD1F58777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anronline.com/wp-content/uploads/2016/08/shutterstock_23304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3269" y="620688"/>
            <a:ext cx="6264696" cy="158417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– ЗДОРОВЫЕ ДЕТИ!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204864"/>
            <a:ext cx="6923096" cy="403244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«Какова пища — таков и ум,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каков ум — таковы и мысли,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мысли —таково и поведение, каково поведение — такова и судьба».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Сатья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Баба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Витамин В6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Отвечает за нормальную работу печени, улучшает кроветворение, благотворно влияет на функции нервной системы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источники-витамина-в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28736"/>
            <a:ext cx="442915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Витамин В12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Стимулирует рост, способствует кроветворению, улучшает состояние центральной и периферийной нервной системы.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источники-витамина-в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71612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Витамин РР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Регулирует уровень холестерина и улучшает кровообращение.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источники-витамина-р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1500174"/>
            <a:ext cx="457203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Витамин 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Полезен для иммунной системы, соединительной ткани и костей, ускоряет заживление ран.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источники-витамина-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443863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Витамин 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Укрепляет зубы и кости.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источники-витамина-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486725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Витамин 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Борется с разрушительным воздействием свободных радикалов, влияет на функции эндокринных и половых желёз, замедляет старение.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источники-витамина-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435771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Витамин К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Отвечает за нормальную свёртываемость крови.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источники-витамина-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71612"/>
            <a:ext cx="465294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r>
                        <a:rPr lang="ru-RU" baseline="0" dirty="0" smtClean="0"/>
                        <a:t> ребенка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Необходимое</a:t>
                      </a:r>
                      <a:r>
                        <a:rPr lang="ru-RU" baseline="0" dirty="0" smtClean="0"/>
                        <a:t> количество</a:t>
                      </a:r>
                      <a:r>
                        <a:rPr lang="ru-RU" dirty="0" smtClean="0"/>
                        <a:t>  ккал в день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7 - 10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11 - 13</a:t>
                      </a:r>
                      <a:r>
                        <a:rPr lang="ru-RU" baseline="0" dirty="0" smtClean="0"/>
                        <a:t> лет (мал.)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11 - 13 лет (дев.)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14-17 лет</a:t>
                      </a:r>
                      <a:r>
                        <a:rPr lang="ru-RU" baseline="0" dirty="0" smtClean="0"/>
                        <a:t> (мал.)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14-17 лет (дев).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22108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посещает спортивную секцию или учится в специализированной школе с углубленным изучением того или иного предмета, нужно увеличить калорийность пищи примерно на 300 ккал.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калорийность рациона школьников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https://s.pfst.net/2013.11/556391788068b4a1a1401e3be761247de4ae994257b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4752528" cy="5040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Откажись от вкусно-вредных продуктов!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5" y="1600200"/>
            <a:ext cx="4340225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Чипсы и картофель фри </a:t>
            </a:r>
          </a:p>
          <a:p>
            <a:pPr>
              <a:buNone/>
            </a:pPr>
            <a:r>
              <a:rPr lang="ru-RU" dirty="0" smtClean="0"/>
              <a:t>От</a:t>
            </a:r>
            <a:r>
              <a:rPr lang="ru-RU" b="1" dirty="0" smtClean="0"/>
              <a:t> </a:t>
            </a:r>
            <a:r>
              <a:rPr lang="ru-RU" dirty="0" smtClean="0"/>
              <a:t>потребление данных продуктов страдает не только желудок, но и обмен веществ, в организме откладываются канцерогены, провоцирующие появление рака, появляются лишние килограммы. </a:t>
            </a:r>
            <a:r>
              <a:rPr lang="ru-RU" dirty="0" err="1" smtClean="0"/>
              <a:t>Глутамат</a:t>
            </a:r>
            <a:r>
              <a:rPr lang="ru-RU" dirty="0" smtClean="0"/>
              <a:t> натрия, содержащийся в чипсах, воздействуя на нервную систему человека, способен привести к зависимости от данного продукта.  </a:t>
            </a:r>
          </a:p>
          <a:p>
            <a:endParaRPr lang="ru-RU" dirty="0"/>
          </a:p>
        </p:txBody>
      </p:sp>
      <p:sp>
        <p:nvSpPr>
          <p:cNvPr id="2050" name="AutoShape 2" descr="https://weightwise.com/wp-content/uploads/frenchfri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weightwise.com/wp-content/uploads/frenchfr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29000"/>
            <a:ext cx="269979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Откажись от вкусно-вредных продуктов!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Газированная вода</a:t>
            </a:r>
          </a:p>
          <a:p>
            <a:pPr>
              <a:buNone/>
            </a:pPr>
            <a:r>
              <a:rPr lang="ru-RU" dirty="0" smtClean="0"/>
              <a:t>       Например, в кока-коле содержится ортофосфорная кислота в таком количестве, что ею можно чистить серебряные ложки или металл от ржавчины. Кроме того, в сладких напитках очень много сахара: в стакане содержится 4-7 чайных ложек, это притом, что в сутки допускается не более 10 чайных ложек. </a:t>
            </a:r>
          </a:p>
          <a:p>
            <a:pPr>
              <a:buNone/>
            </a:pPr>
            <a:r>
              <a:rPr lang="ru-RU" dirty="0" smtClean="0"/>
              <a:t>      Во многих напитках содержится </a:t>
            </a:r>
            <a:r>
              <a:rPr lang="ru-RU" dirty="0" err="1" smtClean="0"/>
              <a:t>фенилаланин</a:t>
            </a:r>
            <a:r>
              <a:rPr lang="ru-RU" dirty="0" smtClean="0"/>
              <a:t>, </a:t>
            </a:r>
            <a:r>
              <a:rPr lang="ru-RU" dirty="0" err="1" smtClean="0"/>
              <a:t>аспартам</a:t>
            </a:r>
            <a:r>
              <a:rPr lang="ru-RU" dirty="0" smtClean="0"/>
              <a:t>, </a:t>
            </a:r>
            <a:r>
              <a:rPr lang="ru-RU" dirty="0" err="1" smtClean="0"/>
              <a:t>бензоат</a:t>
            </a:r>
            <a:r>
              <a:rPr lang="ru-RU" dirty="0" smtClean="0"/>
              <a:t> натрия – верный путь к быстрому ожирению, нарушению обмена веществ и даже диабету.</a:t>
            </a:r>
            <a:endParaRPr lang="ru-RU" dirty="0"/>
          </a:p>
        </p:txBody>
      </p:sp>
      <p:pic>
        <p:nvPicPr>
          <p:cNvPr id="32770" name="Picture 2" descr="https://best-mother.ru/upload/ckfinder/2104/images/2(8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64400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27168" cy="237626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«Ты есть то, что ты ешь»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924944"/>
            <a:ext cx="9036496" cy="320121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(или здоровое питание)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сбалансированный рацион из натуральных и качественных продуктов, которые удовлетворяют все нужды организма, кроме того, идут ему на пользу.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Откажись от вкусно-вредных продуктов!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Фаст-фуд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Шаурма</a:t>
            </a:r>
            <a:r>
              <a:rPr lang="ru-RU" dirty="0" smtClean="0"/>
              <a:t>, гамбургеры, чебуреки, пончики и прочая быстрая еда содержит массу канцерогенов и очень калорийна. Жарится все это в масле, которое меняют недостаточно часто, поэтому пользы от продуктов никакой, а вот колит, гастрит, изжогу, а то и язву дети получить могут. Не будем забывать об орешках, сухариках, лапше и супах быстрого приготовления – они наносят организму не меньший вред.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33794" name="Picture 2" descr="https://best-mother.ru/upload/ckfinder/2104/images/4(7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10445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Откажись от вкусно-вредных продуктов!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Шоколадные батончики -</a:t>
            </a:r>
            <a:r>
              <a:rPr lang="ru-RU" dirty="0" smtClean="0"/>
              <a:t>высококалорийная бомба, в состав которой входят </a:t>
            </a:r>
            <a:r>
              <a:rPr lang="ru-RU" dirty="0" err="1" smtClean="0"/>
              <a:t>генномодифицированные</a:t>
            </a:r>
            <a:r>
              <a:rPr lang="ru-RU" dirty="0" smtClean="0"/>
              <a:t> продукты и химия. В одном батончике содержится почти 500 килокалорий – гигантское количество, которое откладывается разве что излишним жиром и никакой пользы не приносит. При этом насыщение после еды длится недолго и через час уже снова хочется кушать.</a:t>
            </a:r>
            <a:endParaRPr lang="ru-RU" dirty="0"/>
          </a:p>
        </p:txBody>
      </p:sp>
      <p:pic>
        <p:nvPicPr>
          <p:cNvPr id="34818" name="Picture 2" descr="https://best-mother.ru/upload/ckfinder/2104/images/5(6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3204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Откажись от вкусно-вредных продуктов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Майонезы, кетчупы, соусы - </a:t>
            </a:r>
            <a:r>
              <a:rPr lang="ru-RU" dirty="0" smtClean="0"/>
              <a:t>содержат заменители вкусов, </a:t>
            </a:r>
            <a:r>
              <a:rPr lang="ru-RU" dirty="0" err="1" smtClean="0"/>
              <a:t>ароматизаторы</a:t>
            </a:r>
            <a:r>
              <a:rPr lang="ru-RU" dirty="0" smtClean="0"/>
              <a:t>, красители, при этом уксус, который нередко входит в их состав, выделяет из пластиковой упаковки канцерогенные вещества. Нельзя давать детям маргарины и </a:t>
            </a:r>
            <a:r>
              <a:rPr lang="ru-RU" dirty="0" err="1" smtClean="0"/>
              <a:t>спреды</a:t>
            </a:r>
            <a:r>
              <a:rPr lang="ru-RU" dirty="0" smtClean="0"/>
              <a:t> – такие заменители стоят дешевле, но и вредных добавок в них больше.</a:t>
            </a:r>
            <a:endParaRPr lang="ru-RU" dirty="0"/>
          </a:p>
        </p:txBody>
      </p:sp>
      <p:pic>
        <p:nvPicPr>
          <p:cNvPr id="35842" name="Picture 2" descr="https://best-mother.ru/upload/ckfinder/2104/images/6(6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39864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Откажись от вкусно-вредных продуктов!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9251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Крабовые палочки и креветки. </a:t>
            </a:r>
          </a:p>
          <a:p>
            <a:pPr>
              <a:buNone/>
            </a:pPr>
            <a:r>
              <a:rPr lang="ru-RU" dirty="0" smtClean="0"/>
              <a:t>        Ни для кого не секрет, что крабовые палочки из крабов вовсе не состоят, их делают якобы из мяса белых рыб – </a:t>
            </a:r>
            <a:r>
              <a:rPr lang="ru-RU" dirty="0" err="1" smtClean="0"/>
              <a:t>сурими</a:t>
            </a:r>
            <a:r>
              <a:rPr lang="ru-RU" dirty="0" smtClean="0"/>
              <a:t>. Однако часто производители в целях экономии используют отходы рыбного производства – мелких и поврежденных рыб, а красивый цвет и вкусовые качества достигаются при помощи красителей, </a:t>
            </a:r>
            <a:r>
              <a:rPr lang="ru-RU" dirty="0" err="1" smtClean="0"/>
              <a:t>ароматизаторов</a:t>
            </a:r>
            <a:r>
              <a:rPr lang="ru-RU" dirty="0" smtClean="0"/>
              <a:t>, усилителей вкуса. Что касается креветок, их можно предлагать детям, если вы уверены в их качестве, поскольку менее добросовестные производители выращивают креветок в воде, в которую добавляют специальные добавки и антибиотики – для неокрепшего детского организма это яд.</a:t>
            </a:r>
            <a:endParaRPr lang="ru-RU" dirty="0"/>
          </a:p>
        </p:txBody>
      </p:sp>
      <p:pic>
        <p:nvPicPr>
          <p:cNvPr id="36866" name="Picture 2" descr="https://best-mother.ru/upload/ckfinder/2104/images/7(6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7199"/>
            <a:ext cx="4038600" cy="303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Откажись от вкусно-вредных продуктов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9251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Пирожные, булочки, торты. </a:t>
            </a:r>
          </a:p>
          <a:p>
            <a:pPr>
              <a:buNone/>
            </a:pPr>
            <a:r>
              <a:rPr lang="ru-RU" b="1" dirty="0" smtClean="0"/>
              <a:t>       </a:t>
            </a:r>
            <a:r>
              <a:rPr lang="ru-RU" dirty="0" smtClean="0"/>
              <a:t>Давать эту продукцию детям, собственно, можно, но в ограниченном количестве. Такие продукты как торты с кремом, слойки, пирожные, булочки перенасыщены жиром и сахаром, так что злоупотребление ими – гарантированный лишний вес и нарушение метаболизма. Также из-за них нарушается кислотно-щелочной баланс организма, что влечет за собой немало проблем. Кроме того, в магазинных тортах часто содержатся красители и </a:t>
            </a:r>
            <a:r>
              <a:rPr lang="ru-RU" dirty="0" err="1" smtClean="0"/>
              <a:t>ароматизаторы</a:t>
            </a:r>
            <a:r>
              <a:rPr lang="ru-RU" dirty="0" smtClean="0"/>
              <a:t>, так что если есть возможность, балуйте детей домашними сладостями.</a:t>
            </a:r>
            <a:endParaRPr lang="ru-RU" dirty="0"/>
          </a:p>
        </p:txBody>
      </p:sp>
      <p:pic>
        <p:nvPicPr>
          <p:cNvPr id="37890" name="Picture 2" descr="https://best-mother.ru/upload/ckfinder/2104/images/8(6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100264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Откажись от вкусно-вредных продуктов!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88840"/>
            <a:ext cx="4932040" cy="413732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Синтетические сладости. 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dirty="0" err="1" smtClean="0"/>
              <a:t>Чупа-чупсы</a:t>
            </a:r>
            <a:r>
              <a:rPr lang="ru-RU" dirty="0" smtClean="0"/>
              <a:t>, желейные конфеты, жвачки, даже хлопья и мармелад переполнен консервантами и красителями. В них содержатся в изобилии стабилизаторы, </a:t>
            </a:r>
            <a:r>
              <a:rPr lang="ru-RU" dirty="0" err="1" smtClean="0"/>
              <a:t>сахарозаменители</a:t>
            </a:r>
            <a:r>
              <a:rPr lang="ru-RU" dirty="0" smtClean="0"/>
              <a:t>, </a:t>
            </a:r>
            <a:r>
              <a:rPr lang="ru-RU" dirty="0" err="1" smtClean="0"/>
              <a:t>подсластители</a:t>
            </a:r>
            <a:r>
              <a:rPr lang="ru-RU" dirty="0" smtClean="0"/>
              <a:t>, эмульгаторы и прочие вредные вещества. Они могут вызывать различные заболевания: от аллергии до болезней желудка и почек.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5130800" y="2218158"/>
            <a:ext cx="3580950" cy="3587107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38930" name="Picture 18" descr="https://best-mother.ru/upload/ckfinder/2104/images/9(5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440" y="2132857"/>
            <a:ext cx="344131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школьникам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В питании всё должно быть в меру; </a:t>
            </a:r>
          </a:p>
          <a:p>
            <a:pPr algn="ctr"/>
            <a:r>
              <a:rPr lang="ru-RU" dirty="0" smtClean="0"/>
              <a:t>Пища должна быть разнообразной; </a:t>
            </a:r>
          </a:p>
          <a:p>
            <a:pPr algn="ctr"/>
            <a:r>
              <a:rPr lang="ru-RU" dirty="0" smtClean="0"/>
              <a:t>Еда должна быть тёплой; </a:t>
            </a:r>
          </a:p>
          <a:p>
            <a:pPr algn="ctr"/>
            <a:r>
              <a:rPr lang="ru-RU" dirty="0" smtClean="0"/>
              <a:t> Тщательно пережёвывать пищу; </a:t>
            </a:r>
          </a:p>
          <a:p>
            <a:pPr algn="ctr"/>
            <a:r>
              <a:rPr lang="ru-RU" dirty="0" smtClean="0"/>
              <a:t>Есть овощи и фрукты; </a:t>
            </a:r>
          </a:p>
          <a:p>
            <a:pPr algn="ctr"/>
            <a:r>
              <a:rPr lang="ru-RU" dirty="0" smtClean="0"/>
              <a:t> Есть 4—5 раза в день; </a:t>
            </a:r>
          </a:p>
          <a:p>
            <a:pPr algn="ctr"/>
            <a:r>
              <a:rPr lang="ru-RU" dirty="0" smtClean="0"/>
              <a:t> Не есть перед сном; </a:t>
            </a:r>
          </a:p>
          <a:p>
            <a:pPr algn="ctr"/>
            <a:r>
              <a:rPr lang="ru-RU" dirty="0" smtClean="0"/>
              <a:t>Не есть копчёного, жареного и острого; </a:t>
            </a:r>
          </a:p>
          <a:p>
            <a:pPr algn="ctr"/>
            <a:r>
              <a:rPr lang="ru-RU" dirty="0" smtClean="0"/>
              <a:t>Не есть всухомятку; </a:t>
            </a:r>
          </a:p>
          <a:p>
            <a:pPr algn="ctr"/>
            <a:r>
              <a:rPr lang="ru-RU" dirty="0" smtClean="0"/>
              <a:t>Меньше есть сладостей; </a:t>
            </a:r>
          </a:p>
          <a:p>
            <a:pPr algn="ctr"/>
            <a:r>
              <a:rPr lang="ru-RU" dirty="0" smtClean="0"/>
              <a:t>Не перекусывать чипсами и сухариками; </a:t>
            </a:r>
          </a:p>
          <a:p>
            <a:pPr algn="ctr"/>
            <a:r>
              <a:rPr lang="ru-RU" dirty="0" smtClean="0"/>
              <a:t>Обязательно брать в школе горячий обед.</a:t>
            </a:r>
            <a:endParaRPr lang="ru-RU" dirty="0"/>
          </a:p>
        </p:txBody>
      </p:sp>
      <p:pic>
        <p:nvPicPr>
          <p:cNvPr id="3074" name="Picture 2" descr="http://khovrino.mos.ru/upload/medialibrary/24f/rekomendatelnyy-onlayn_servis-mosrobot-zapushchen-v-mosk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2857500" cy="99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842493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рационе школьника обязательно должны присутствовать продукты, содержащие необходимые для жизнедеятельности минеральные соли и микроэлементы: йод, железо, фтор, кобальт, селен, медь и другие.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напоследок, одна из главных рекомендаций для организации питания детей: не кормите ребенка насильно! Детский организм способен самостоятельно определить оптимальные потребности в пищевых веществах и калориях.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школьника</a:t>
            </a:r>
            <a:r>
              <a:rPr lang="ru-RU" dirty="0" smtClean="0"/>
              <a:t>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ds03.infourok.ru/uploads/ex/02eb/0001eb32-a2659b30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472" y="0"/>
            <a:ext cx="92014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ПРАВИЛЬНОГО ПИТАНИЯ ШКОЛЬНИКОВ ЗАВИСИТ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ЗДОРОВЬЕ;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УСПЕВАЕМОСТЬ;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РАЗВИТИЕ. </a:t>
            </a:r>
            <a:endParaRPr lang="ru-RU" dirty="0"/>
          </a:p>
        </p:txBody>
      </p:sp>
      <p:pic>
        <p:nvPicPr>
          <p:cNvPr id="16388" name="Picture 4" descr="http://raduga62.ru/upload/medialibrary/9b5/9b5e21865d35a72b396e2769ea4590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7344816" cy="319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 мнению диетологов, современный школьник, </a:t>
            </a:r>
            <a:r>
              <a:rPr lang="ru-RU" b="1" u="sng" dirty="0" smtClean="0"/>
              <a:t>не менее 4-х раз в день </a:t>
            </a:r>
            <a:r>
              <a:rPr lang="ru-RU" dirty="0" smtClean="0"/>
              <a:t>должен принимать пищу, при этом в обязательном порядке на завтрак, ужин и обед </a:t>
            </a:r>
            <a:r>
              <a:rPr lang="ru-RU" b="1" u="sng" dirty="0" smtClean="0"/>
              <a:t>должно подаваться горячее блюдо</a:t>
            </a:r>
            <a:r>
              <a:rPr lang="ru-RU" dirty="0" smtClean="0"/>
              <a:t>. Основными для растущего организма должны быть продукты, которые являются источниками кальция и белка (кисломолочные продукты, молоко, сыр, творог). А восстановлению уровня кальция и фосфора поможет употребление в пищу рыбных блюд. Для гарнира использовать лучше вареные или тушеные овощи (свеклу, капусту, морковь).</a:t>
            </a:r>
          </a:p>
          <a:p>
            <a:r>
              <a:rPr lang="ru-RU" dirty="0" smtClean="0"/>
              <a:t>Отдельное внимание при правильном питании для школьников стоит уделить воде. За день дети-школьники должны выпивать не менее 1-го литра жидкости, но именно воды или натуральных соков.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школьников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med-i.ru/wp-content/uploads/sites/123/images/bc48c89923c76730d0978dbe70f39c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shlakov.net/wp-content/uploads/2016/11/vitamin-a-768x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168" y="836712"/>
            <a:ext cx="4116369" cy="5040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20480" cy="45259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нормальное состояние слизистых оболочек и кожи, улучшает сопротивляемость организма, отвечает за нормальное состояние зрения.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В1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Улучшает пищеварение, укрепляет нервную систему и память.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https://gdemore.top/wp-content/uploads/2017/07/Ovoshhi-i-frukt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320480" cy="2304256"/>
          </a:xfrm>
          <a:prstGeom prst="rect">
            <a:avLst/>
          </a:prstGeom>
          <a:noFill/>
        </p:spPr>
      </p:pic>
      <p:pic>
        <p:nvPicPr>
          <p:cNvPr id="7" name="Picture 4" descr="http://nibelaaz.ru/images/kuric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01616"/>
            <a:ext cx="4392488" cy="3267744"/>
          </a:xfrm>
          <a:prstGeom prst="rect">
            <a:avLst/>
          </a:prstGeom>
          <a:noFill/>
        </p:spPr>
      </p:pic>
      <p:pic>
        <p:nvPicPr>
          <p:cNvPr id="8" name="Picture 2" descr="http://attuale.ru/wp-content/uploads/2017/04/627-800x5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424847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В2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Укрепляет ногти и волосы и положительно влияет на состояние нервов.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zdravo-bravo.ru/wp-content/uploads/2015/12/dieta-na-brokko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4392488" cy="2736304"/>
          </a:xfrm>
          <a:prstGeom prst="rect">
            <a:avLst/>
          </a:prstGeom>
          <a:noFill/>
        </p:spPr>
      </p:pic>
      <p:pic>
        <p:nvPicPr>
          <p:cNvPr id="12292" name="Picture 4" descr="https://telegraf.com.ua/files/2017/02/6293_belokochannaya-kapusta-pankreat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4379640" cy="3377952"/>
          </a:xfrm>
          <a:prstGeom prst="rect">
            <a:avLst/>
          </a:prstGeom>
          <a:noFill/>
        </p:spPr>
      </p:pic>
      <p:pic>
        <p:nvPicPr>
          <p:cNvPr id="12294" name="Picture 6" descr="http://petrovskievesti.ru/wp-content/uploads/2017/10/%D0%9C%D0%BE%D0%BB%D0%BE%D0%BA%D0%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09120"/>
            <a:ext cx="439248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1000</Words>
  <Application>Microsoft Office PowerPoint</Application>
  <PresentationFormat>Экран (4:3)</PresentationFormat>
  <Paragraphs>92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ЗДОРОВОЕ ПИТАНИЕ – ЗДОРОВЫЕ ДЕТИ!</vt:lpstr>
      <vt:lpstr>«Ты есть то, что ты ешь»</vt:lpstr>
      <vt:lpstr>ОТ ПРАВИЛЬНОГО ПИТАНИЯ ШКОЛЬНИКОВ ЗАВИСИТ </vt:lpstr>
      <vt:lpstr>Презентация PowerPoint</vt:lpstr>
      <vt:lpstr>Рациональное питание школьников</vt:lpstr>
      <vt:lpstr>Презентация PowerPoint</vt:lpstr>
      <vt:lpstr>Витамин А</vt:lpstr>
      <vt:lpstr>Витамин В1 </vt:lpstr>
      <vt:lpstr>Витамин В2 </vt:lpstr>
      <vt:lpstr>Витамин В6 </vt:lpstr>
      <vt:lpstr>Витамин В12 </vt:lpstr>
      <vt:lpstr>Витамин РР </vt:lpstr>
      <vt:lpstr>Витамин С</vt:lpstr>
      <vt:lpstr>Витамин D</vt:lpstr>
      <vt:lpstr>Витамин Е </vt:lpstr>
      <vt:lpstr>Витамин К </vt:lpstr>
      <vt:lpstr>Рекомендуемая калорийность рациона школьников</vt:lpstr>
      <vt:lpstr>Откажись от вкусно-вредных продуктов!</vt:lpstr>
      <vt:lpstr>Откажись от вкусно-вредных продуктов!</vt:lpstr>
      <vt:lpstr>Откажись от вкусно-вредных продуктов!</vt:lpstr>
      <vt:lpstr>Откажись от вкусно-вредных продуктов!</vt:lpstr>
      <vt:lpstr>Откажись от вкусно-вредных продуктов!</vt:lpstr>
      <vt:lpstr>Откажись от вкусно-вредных продуктов!</vt:lpstr>
      <vt:lpstr>Откажись от вкусно-вредных продуктов!</vt:lpstr>
      <vt:lpstr>Откажись от вкусно-вредных продуктов!</vt:lpstr>
      <vt:lpstr>Рекомендации школьникам</vt:lpstr>
      <vt:lpstr>Рекомендации школьникам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– ЗДОРОВЫЕ ДЕТИ!</dc:title>
  <dc:creator>Анна и виктор</dc:creator>
  <cp:lastModifiedBy>User</cp:lastModifiedBy>
  <cp:revision>63</cp:revision>
  <dcterms:created xsi:type="dcterms:W3CDTF">2017-11-08T15:24:18Z</dcterms:created>
  <dcterms:modified xsi:type="dcterms:W3CDTF">2020-11-18T17:37:52Z</dcterms:modified>
</cp:coreProperties>
</file>