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61" r:id="rId3"/>
    <p:sldId id="468" r:id="rId4"/>
    <p:sldId id="465" r:id="rId5"/>
    <p:sldId id="464" r:id="rId6"/>
    <p:sldId id="485" r:id="rId7"/>
    <p:sldId id="466" r:id="rId8"/>
    <p:sldId id="477" r:id="rId9"/>
    <p:sldId id="486" r:id="rId10"/>
    <p:sldId id="487" r:id="rId11"/>
    <p:sldId id="479" r:id="rId12"/>
    <p:sldId id="463" r:id="rId13"/>
    <p:sldId id="462" r:id="rId14"/>
    <p:sldId id="467" r:id="rId15"/>
    <p:sldId id="488" r:id="rId16"/>
    <p:sldId id="489" r:id="rId17"/>
    <p:sldId id="460" r:id="rId18"/>
  </p:sldIdLst>
  <p:sldSz cx="12192000" cy="6858000"/>
  <p:notesSz cx="9866313" cy="673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Токаева" initials="НТ" lastIdx="1" clrIdx="0">
    <p:extLst>
      <p:ext uri="{19B8F6BF-5375-455C-9EA6-DF929625EA0E}">
        <p15:presenceInfo xmlns="" xmlns:p15="http://schemas.microsoft.com/office/powerpoint/2012/main" userId="9e80d7148ef94c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3F7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08" autoAdjust="0"/>
    <p:restoredTop sz="94660"/>
  </p:normalViewPr>
  <p:slideViewPr>
    <p:cSldViewPr snapToGrid="0">
      <p:cViewPr>
        <p:scale>
          <a:sx n="60" d="100"/>
          <a:sy n="60" d="100"/>
        </p:scale>
        <p:origin x="-109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862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A0F55-DBB9-41AF-8876-52F44663A324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8628" y="639780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2E0FC-C6FE-436D-8781-FE49B95AEE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4618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98" y="0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E9E84-14E6-483D-9F7E-9759F9ADA5D5}" type="datetimeFigureOut">
              <a:rPr lang="ru-RU" smtClean="0"/>
              <a:t>30.03.2022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5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98" y="6397416"/>
            <a:ext cx="4275402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ECD86-99D8-4509-9F73-6704009BB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530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ECD86-99D8-4509-9F73-6704009BBF2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54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D108E28-1432-43F4-B9FD-D98EE86DE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319661D-BC27-4533-9B80-0C9BBE587E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196221-338C-4B1B-9C0F-9701C859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0EEDD8-7790-49EA-9E42-DD43B647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87534F4-9296-4A9B-A81A-FEA524DEE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77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DBA7BD7-344F-4927-9A30-3C920F99F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EBD91E4-A349-469F-A914-1C6A6B325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8AEA25-A29D-447D-84B3-585117DB3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58D0C6-8762-40E7-A8B9-03E31B70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850024-BE08-431F-8F29-7E33A47F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7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B33CBD2-6B77-4C7E-B85F-267F87D2A8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B77B526-E4F3-4C2C-9AC4-F72F8E985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A3218A-C399-447D-9E82-E11CC3B6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D1482C5-FE9C-451A-B30B-D557CA4D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E16CA6-4762-45BA-8CE6-532D7607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20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2FD434-FA63-4DE3-9479-2F9A54CCC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04E331-BFF1-4366-B454-6E09783CD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AB24F5-B7BA-40F0-87D6-B705D171B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E6D619-42F7-4FC6-BB96-E9925C4A1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13ABDFB-B8BF-49E3-A08D-8B561A660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89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995220-B386-4FCC-9B76-BBC6A2F4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B9F38E-E3DD-4D97-A185-9C1F36457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658498-D90C-43CE-92E3-80622750B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C9DDF16-839B-45A2-9C63-30787052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B12822A-568A-43AB-AB7A-FF798500B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8D905D-4775-415C-8CE1-9C0693039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89BB81-35EE-42EC-8DD6-053AA2BD9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15C0F24-43D3-42F8-BE46-2271EC629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62190C9-23D9-4FE9-95F8-278EAFB6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108BA72-3AB2-4383-BB37-D7888C93D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5BB7CB8-FA5E-4839-82D2-769989DC6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31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249DFA-F24A-464A-B983-1455CE01B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91097CC-B400-425B-B83E-704025838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80DB597-E978-4DE8-B921-B89BEDA17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4A070C2-5919-49EA-9F4A-5E5D37449D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7C466DB-A17C-4545-942C-9F00D65D7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90123022-E325-44A0-A33B-4F4C9B824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B76AF69-007E-4017-B3C5-A783BE1DF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2B17573-78D6-48FA-9A18-C3ACECE0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548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F30484-835E-43A8-814B-1939FD98C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ED867DC-066B-41DA-81AF-C11A0406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A36E22-F427-4D2A-87A0-DE1758262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A3629CB3-C1BC-4176-9950-7D3920090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670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8EF3202-28E7-496D-9CB0-FB214442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32E5905-3E5C-4192-B197-AB5A8F66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543CDDC-EF67-48D1-9AEF-4E070FEA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188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18428B-FFE0-4C72-B9AE-46F8B2764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847A87-EE00-4EBF-BD4D-74163FE60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7D4C73C-4AFA-44E5-B0DE-8E0E7A0F7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35DC5A-35BE-4EDC-9C32-E70FE8F3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3923A5-B3E5-4829-839A-F79FF87D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1565812-59C6-49B7-BEC1-AB67B7E1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6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A53F7-18B3-44B2-ACD1-DBD1670D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CFA46F7-9539-4A89-9705-CBD0123AC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DC2C36B-E389-4208-A64D-FDECB39BD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BED44AE-6DEE-40F8-9D83-5A506CA1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1D0C7A-7575-451B-B6D2-E83BFAC45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A32EC7-E2DB-4B2F-86DF-CDEA89D8A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8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D7F3F7">
                <a:alpha val="11000"/>
                <a:lumMod val="89000"/>
              </a:srgbClr>
            </a:gs>
            <a:gs pos="86000">
              <a:schemeClr val="accent1">
                <a:lumMod val="45000"/>
                <a:lumOff val="55000"/>
                <a:alpha val="54000"/>
              </a:schemeClr>
            </a:gs>
            <a:gs pos="9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C42AAC-0D99-43C5-A306-D709A66BA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04D3DD8-55A0-43DD-974B-09E8B44D5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DA91230-2C59-4F79-899B-A069B85E45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CE35-0DD9-4742-8AB4-70665A7D23C1}" type="datetimeFigureOut">
              <a:rPr lang="ru-RU" smtClean="0"/>
              <a:t>28.03.2022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A30E0CC-5403-486B-B556-8E9982F19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7C2AF00-F520-45D3-AF17-1C9DB36C4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979E5-E08E-49F8-B957-6EE728CEC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5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8738375-C428-4F00-9D93-C4C3E26FF48C}"/>
              </a:ext>
            </a:extLst>
          </p:cNvPr>
          <p:cNvSpPr txBox="1"/>
          <p:nvPr/>
        </p:nvSpPr>
        <p:spPr>
          <a:xfrm>
            <a:off x="2628825" y="2314575"/>
            <a:ext cx="8048699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ФГОС-2021: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основные </a:t>
            </a:r>
            <a:r>
              <a:rPr lang="ru-RU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направления и методические рекомендации по переходу на </a:t>
            </a:r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новый образовательный стандарт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в </a:t>
            </a:r>
            <a:r>
              <a:rPr lang="ru-RU" sz="2800" b="1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2022/2023 учебном </a:t>
            </a:r>
            <a:r>
              <a:rPr lang="ru-RU" sz="28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году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40637">
            <a:off x="1027648" y="2679475"/>
            <a:ext cx="2954704" cy="2216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974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2370671" y="219918"/>
            <a:ext cx="749617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8902" y="219918"/>
            <a:ext cx="7139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программы учебных предметов, курсов, учебных модулей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23277"/>
              </p:ext>
            </p:extLst>
          </p:nvPr>
        </p:nvGraphicFramePr>
        <p:xfrm>
          <a:off x="390525" y="757599"/>
          <a:ext cx="11287125" cy="322068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3181350"/>
                <a:gridCol w="3369968"/>
                <a:gridCol w="4735807"/>
              </a:tblGrid>
              <a:tr h="192000">
                <a:tc>
                  <a:txBody>
                    <a:bodyPr/>
                    <a:lstStyle/>
                    <a:p>
                      <a:pPr marL="56388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4970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Предыдущий</a:t>
                      </a:r>
                      <a:r>
                        <a:rPr lang="en-US" sz="1200" spc="-1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6085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Новый</a:t>
                      </a:r>
                      <a:r>
                        <a:rPr lang="en-US" sz="12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79151">
                <a:tc>
                  <a:txBody>
                    <a:bodyPr/>
                    <a:lstStyle/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en-US" sz="1200" spc="-1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1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программ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3655" algn="just">
                        <a:spcBef>
                          <a:spcPts val="117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2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курсов,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just">
                        <a:lnSpc>
                          <a:spcPts val="1605"/>
                        </a:lnSpc>
                        <a:spcBef>
                          <a:spcPts val="37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Рабочие 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200" b="0" spc="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предметов,</a:t>
                      </a:r>
                      <a:r>
                        <a:rPr lang="ru-RU" sz="12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 (</a:t>
                      </a:r>
                      <a:r>
                        <a:rPr lang="ru-RU" sz="1200" b="0" spc="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  </a:t>
                      </a:r>
                      <a:r>
                        <a:rPr lang="ru-RU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деятельности),</a:t>
                      </a:r>
                      <a:r>
                        <a:rPr lang="ru-RU" sz="1200" b="0" spc="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модулей.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8895" algn="l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spc="-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</a:t>
                      </a:r>
                      <a:r>
                        <a:rPr lang="ru-RU" sz="1200" spc="-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2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lang="ru-RU" sz="16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5560" algn="just">
                        <a:spcBef>
                          <a:spcPts val="365"/>
                        </a:spcBef>
                        <a:spcAft>
                          <a:spcPts val="0"/>
                        </a:spcAft>
                        <a:tabLst>
                          <a:tab pos="1068070" algn="l"/>
                          <a:tab pos="1308735" algn="l"/>
                        </a:tabLs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Различается для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</a:t>
                      </a:r>
                      <a:r>
                        <a:rPr lang="ru-RU" sz="1200" spc="-335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 учебных</a:t>
                      </a:r>
                      <a:r>
                        <a:rPr lang="ru-RU" sz="1200" spc="-34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предметов,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курсов внеурочной</a:t>
                      </a:r>
                      <a:r>
                        <a:rPr lang="ru-RU" sz="1200" spc="-34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260" marR="34290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Одинаковая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всех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программ, в том</a:t>
                      </a:r>
                      <a:r>
                        <a:rPr lang="ru-RU" sz="12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числе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ru-RU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  <a:r>
                        <a:rPr lang="ru-RU" sz="1200" b="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внеурочной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еятельности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838790">
                <a:tc>
                  <a:txBody>
                    <a:bodyPr/>
                    <a:lstStyle/>
                    <a:p>
                      <a:pPr marL="48895" marR="34290" algn="l">
                        <a:spcBef>
                          <a:spcPts val="1165"/>
                        </a:spcBef>
                        <a:spcAft>
                          <a:spcPts val="0"/>
                        </a:spcAft>
                        <a:tabLst>
                          <a:tab pos="1223645" algn="l"/>
                          <a:tab pos="125793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Тематическое</a:t>
                      </a:r>
                      <a:r>
                        <a:rPr lang="ru-RU" sz="1200" spc="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учебных  предметов, курсов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структуре </a:t>
                      </a:r>
                      <a:r>
                        <a:rPr lang="ru-RU" sz="1200" spc="-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рабочих </a:t>
                      </a:r>
                      <a:r>
                        <a:rPr lang="ru-RU" sz="12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260" marR="34925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учетом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</a:t>
                      </a:r>
                      <a:r>
                        <a:rPr lang="ru-RU" sz="12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воспитания,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ru-RU" sz="12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указанием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количества</a:t>
                      </a:r>
                      <a:r>
                        <a:rPr lang="ru-RU" sz="1200" spc="-33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часов,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отводимых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освоение</a:t>
                      </a:r>
                      <a:r>
                        <a:rPr lang="ru-RU" sz="12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каждой</a:t>
                      </a:r>
                      <a:r>
                        <a:rPr lang="ru-RU" sz="120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темы.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8285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 указанием количества академических часов, отводимых на освоение каждой темы, возможности  использования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этой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теме ЭОР и ЦОР.</a:t>
                      </a:r>
                    </a:p>
                    <a:p>
                      <a:pPr marL="0" marR="3048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18285" algn="l"/>
                        </a:tabLs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450696">
                <a:tc>
                  <a:txBody>
                    <a:bodyPr/>
                    <a:lstStyle/>
                    <a:p>
                      <a:pPr marL="48895" marR="32385" algn="l">
                        <a:spcBef>
                          <a:spcPts val="1145"/>
                        </a:spcBef>
                        <a:spcAft>
                          <a:spcPts val="0"/>
                        </a:spcAft>
                        <a:tabLst>
                          <a:tab pos="1271905" algn="l"/>
                        </a:tabLs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Учет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 программы воспитания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>
                        <a:lnSpc>
                          <a:spcPts val="1605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tabLst>
                          <a:tab pos="947420" algn="l"/>
                        </a:tabLs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Только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разделе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«Тематическое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2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spc="-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r>
                        <a:rPr lang="en-US" sz="1200" spc="-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200" spc="-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 marR="33655">
                        <a:spcBef>
                          <a:spcPts val="1145"/>
                        </a:spcBef>
                        <a:spcAft>
                          <a:spcPts val="0"/>
                        </a:spcAft>
                        <a:tabLst>
                          <a:tab pos="604520" algn="l"/>
                          <a:tab pos="1283335" algn="l"/>
                        </a:tabLst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всех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spc="-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разделах</a:t>
                      </a:r>
                      <a:r>
                        <a:rPr lang="en-US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рабочей</a:t>
                      </a:r>
                      <a:r>
                        <a:rPr lang="en-US" sz="1200" b="0" spc="-1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711412">
                <a:tc>
                  <a:txBody>
                    <a:bodyPr/>
                    <a:lstStyle/>
                    <a:p>
                      <a:pPr marL="48895" marR="104775" algn="l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Особенности рабочей программы курса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9530" marR="33020" algn="just">
                        <a:spcBef>
                          <a:spcPts val="345"/>
                        </a:spcBef>
                        <a:spcAft>
                          <a:spcPts val="0"/>
                        </a:spcAft>
                        <a:tabLst>
                          <a:tab pos="1049655" algn="l"/>
                          <a:tab pos="1439545" algn="l"/>
                        </a:tabLst>
                      </a:pP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содержании</a:t>
                      </a:r>
                      <a:r>
                        <a:rPr lang="en-US" sz="1200" b="0" spc="-34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программы</a:t>
                      </a:r>
                      <a:r>
                        <a:rPr lang="en-US" sz="1200" b="0" spc="-4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должны</a:t>
                      </a:r>
                      <a:r>
                        <a:rPr lang="en-US" sz="1200" b="0" spc="-6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1200" b="0" spc="-34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указаны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en-US" sz="1200" b="0" spc="-34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организации</a:t>
                      </a:r>
                      <a:r>
                        <a:rPr lang="en-US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</a:t>
                      </a:r>
                      <a:r>
                        <a:rPr lang="en-US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8895" marR="31750" algn="just">
                        <a:spcBef>
                          <a:spcPts val="345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en-US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программе</a:t>
                      </a:r>
                      <a:r>
                        <a:rPr lang="en-US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должны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быть</a:t>
                      </a:r>
                      <a:r>
                        <a:rPr lang="en-US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указаны</a:t>
                      </a:r>
                      <a:r>
                        <a:rPr lang="en-US" sz="1200" b="0" spc="5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2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проведения </a:t>
                      </a:r>
                      <a:r>
                        <a:rPr lang="en-US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занятий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14350" y="4190107"/>
            <a:ext cx="10953750" cy="240065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ООО, п.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32.1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Рабочие </a:t>
            </a:r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учебного предмета, учебного курса (в том числе внеурочной деятельности), учебного модуля;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ланируемые результаты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освоения учебного предмета, учебного курса (в том числе внеурочной деятельности), учебного модуля;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тематическое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 указанием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количества академических часов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электронных (цифровых) образовательных ресурсов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абочие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учебных курсов внеурочной деятельности также должны содержать указание на форму проведения занятий.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абочие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программы учебных предметов, учебных курсов (в том числе внеурочной деятельности), учебных модулей формируются с учетом рабочей программы воспитания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309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05275" y="1477205"/>
            <a:ext cx="449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*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1847849" y="429468"/>
            <a:ext cx="86772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Программно- методическое обеспечение учебного процесса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5" t="5970" r="16837" b="25986"/>
          <a:stretch/>
        </p:blipFill>
        <p:spPr bwMode="auto">
          <a:xfrm>
            <a:off x="58507" y="1149098"/>
            <a:ext cx="7034953" cy="47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 descr="C:\Users\001\Downloads\qrcode_edsoo.r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996" y="1207672"/>
            <a:ext cx="1062285" cy="106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5" t="11852" r="44016" b="6129"/>
          <a:stretch/>
        </p:blipFill>
        <p:spPr bwMode="auto">
          <a:xfrm>
            <a:off x="6753225" y="1107219"/>
            <a:ext cx="2581275" cy="39201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9" t="14781" r="44318" b="5624"/>
          <a:stretch/>
        </p:blipFill>
        <p:spPr bwMode="auto">
          <a:xfrm>
            <a:off x="9157555" y="2402021"/>
            <a:ext cx="2925638" cy="43226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4" y="766784"/>
            <a:ext cx="1100618" cy="110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6" y="0"/>
            <a:ext cx="11963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47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" y="66675"/>
            <a:ext cx="746316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3747" r="8572" b="8686"/>
          <a:stretch/>
        </p:blipFill>
        <p:spPr bwMode="auto">
          <a:xfrm>
            <a:off x="4917798" y="2514599"/>
            <a:ext cx="7074178" cy="4171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00323" y="66675"/>
            <a:ext cx="4138161" cy="733663"/>
          </a:xfrm>
          <a:prstGeom prst="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Регистрация (авторизация) на сайте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98193" y="1800225"/>
            <a:ext cx="3038845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рабочей программы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001\Downloads\qrcode_edsoo.ru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" y="5124450"/>
            <a:ext cx="1057274" cy="105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534315"/>
            <a:ext cx="1685925" cy="169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403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3278" r="16793" b="7791"/>
          <a:stretch/>
        </p:blipFill>
        <p:spPr bwMode="auto">
          <a:xfrm>
            <a:off x="238125" y="9524"/>
            <a:ext cx="6671946" cy="526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0" r="12139"/>
          <a:stretch/>
        </p:blipFill>
        <p:spPr bwMode="auto">
          <a:xfrm>
            <a:off x="5648426" y="85725"/>
            <a:ext cx="589804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t="5313" r="14654" b="33491"/>
          <a:stretch/>
        </p:blipFill>
        <p:spPr bwMode="auto">
          <a:xfrm>
            <a:off x="4229100" y="4476750"/>
            <a:ext cx="4953000" cy="2295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нутый угол 1"/>
          <p:cNvSpPr/>
          <p:nvPr/>
        </p:nvSpPr>
        <p:spPr>
          <a:xfrm>
            <a:off x="361950" y="1318806"/>
            <a:ext cx="4076700" cy="532161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П.37.3.ФГОС ООО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должна предоставлять не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менее одного учебника из федерального перечня учебников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(или) учебного пособия в печатной форме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выпущенных организациями, входящими в перечень организаций, осуществляющих выпуск учебных пособий, которые </a:t>
            </a:r>
            <a:r>
              <a:rPr lang="ru-RU" sz="1400" b="1" u="sng" dirty="0">
                <a:latin typeface="Times New Roman" pitchFamily="18" charset="0"/>
                <a:cs typeface="Times New Roman" pitchFamily="18" charset="0"/>
              </a:rPr>
              <a:t>допускаются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необходимого для освоения программы основного общего образования, на каждого обучающегося по каждому учебному предмету, курсу,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модулю,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входящему как в обязательную часть указанной программы, так и в часть программы, формируемую участниками образовательных отношений.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1822449" y="89554"/>
            <a:ext cx="867727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Учебно- методическое обеспечение учебного процесса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8735" y="1318806"/>
            <a:ext cx="202074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издания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10594" y="1056947"/>
            <a:ext cx="3991139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Электронные образовательные ресурсы, являющиеся учебно-методическими материалами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(ЭОР)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8015533" y="2444848"/>
            <a:ext cx="3886200" cy="3195578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П.32.1. ФГОС ООО: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мультимедийные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учебники и задачники, электронные библиотеки,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виртуальные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лаборатории,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игровые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программы,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коллекции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цифровых образовательных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ресурсов,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ИКТ.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5574" y="2413516"/>
            <a:ext cx="174150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Учебные пособия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13299" y="2400914"/>
            <a:ext cx="105990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Учебники</a:t>
            </a:r>
          </a:p>
        </p:txBody>
      </p:sp>
      <p:sp>
        <p:nvSpPr>
          <p:cNvPr id="17" name="Стрелка вниз 16"/>
          <p:cNvSpPr/>
          <p:nvPr/>
        </p:nvSpPr>
        <p:spPr>
          <a:xfrm rot="19412854">
            <a:off x="6329609" y="1735336"/>
            <a:ext cx="297112" cy="473364"/>
          </a:xfrm>
          <a:prstGeom prst="downArrow">
            <a:avLst>
              <a:gd name="adj1" fmla="val 27486"/>
              <a:gd name="adj2" fmla="val 5071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2710071">
            <a:off x="5494563" y="1724356"/>
            <a:ext cx="238492" cy="525918"/>
          </a:xfrm>
          <a:prstGeom prst="downArrow">
            <a:avLst>
              <a:gd name="adj1" fmla="val 27486"/>
              <a:gd name="adj2" fmla="val 50714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4789486" y="2759045"/>
            <a:ext cx="2695577" cy="1283592"/>
          </a:xfrm>
          <a:prstGeom prst="up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Готовятся обновлённые учебные издания, ФПУ,  ориентировочная дата выхода – конец 2022-начало 2023  года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6" t="12634" r="33333" b="48700"/>
          <a:stretch/>
        </p:blipFill>
        <p:spPr bwMode="auto">
          <a:xfrm>
            <a:off x="4586917" y="4102991"/>
            <a:ext cx="3323677" cy="224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47875" y="555482"/>
            <a:ext cx="726757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Действующий федеральный перечень учебников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 приказ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РФ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№ 254 от 20.05.2020)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 содержит учебников, прошедших экспертизу на соответствие требованиям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новых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ФГОС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530" y="554384"/>
            <a:ext cx="529345" cy="46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15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200024"/>
            <a:ext cx="905351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24744" y="861547"/>
            <a:ext cx="782955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в переходный период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при отсутствии УМК обеспечить выполнение  требований новых ФГОС?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5143227" y="3813701"/>
            <a:ext cx="790848" cy="34670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1601" r="35595" b="3743"/>
          <a:stretch/>
        </p:blipFill>
        <p:spPr bwMode="auto">
          <a:xfrm>
            <a:off x="316724" y="1745023"/>
            <a:ext cx="4649608" cy="483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нутый угол 1"/>
          <p:cNvSpPr/>
          <p:nvPr/>
        </p:nvSpPr>
        <p:spPr>
          <a:xfrm>
            <a:off x="6180931" y="1794094"/>
            <a:ext cx="4724400" cy="4224040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период перехода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ФГОС -2021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могут быть использованы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Любые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учебно-методические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комплекты, включенные в федеральный перечень учебников.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этом особое внимание должно быть уделено изменению методики преподавания учебных предметов при одновременном использовании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дополнительных учебных, дидактических материалов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ориентированных на формирование предметных,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личностных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результатов.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754064"/>
            <a:ext cx="738187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9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9753" y="729505"/>
            <a:ext cx="8941233" cy="2108312"/>
          </a:xfrm>
          <a:prstGeom prst="rect">
            <a:avLst/>
          </a:prstGeom>
        </p:spPr>
        <p:txBody>
          <a:bodyPr wrap="square" lIns="76241" tIns="38121" rIns="76241" bIns="38121">
            <a:spAutoFit/>
          </a:bodyPr>
          <a:lstStyle/>
          <a:p>
            <a:pPr defTabSz="984651"/>
            <a:r>
              <a:rPr lang="ru-RU" sz="1200" b="1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 подготовке презентации были использованы следующие материалы:</a:t>
            </a:r>
            <a:endParaRPr lang="en-US" sz="1200" spc="-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84651">
              <a:tabLst>
                <a:tab pos="0" algn="l"/>
              </a:tabLst>
            </a:pP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Примерная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рабочая программа по русскому языку, 5-9 класс (одобрена решением ФУМО по общему образованию,  протокол 3/21 от 27.09.2001г.).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84651">
              <a:tabLst>
                <a:tab pos="0" algn="l"/>
              </a:tabLst>
            </a:pP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Федеральный государственный образовательный стандарт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основного 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 образования, утвержденный приказом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РФ от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21.05.2021 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287.</a:t>
            </a:r>
          </a:p>
          <a:p>
            <a:pPr algn="just" defTabSz="984651">
              <a:tabLst>
                <a:tab pos="0" algn="l"/>
              </a:tabLst>
            </a:pP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Федеральный 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государственный образовательный стандарт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начального 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общего образования, утвержденный приказом </a:t>
            </a:r>
            <a:r>
              <a:rPr lang="ru-RU" sz="1200" spc="-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РФ от 21.05.2021 года №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286.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84651">
              <a:tabLst>
                <a:tab pos="0" algn="l"/>
              </a:tabLst>
            </a:pP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200" spc="-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29.12.2012 N 273-ФЗ (ред. от 03.08.2018) "Об образовании в Российской Федерации" </a:t>
            </a: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defTabSz="984651">
              <a:tabLst>
                <a:tab pos="0" algn="l"/>
              </a:tabLst>
            </a:pPr>
            <a:r>
              <a:rPr lang="ru-RU" sz="1200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5. Справочная система АКТИОН.</a:t>
            </a: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84651">
              <a:tabLst>
                <a:tab pos="0" algn="l"/>
              </a:tabLst>
            </a:pPr>
            <a:endParaRPr lang="ru-RU" sz="1200" spc="-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9438" indent="-369438" algn="just" defTabSz="984651">
              <a:tabLst>
                <a:tab pos="0" algn="l"/>
              </a:tabLst>
            </a:pPr>
            <a:endParaRPr lang="en-US" sz="1200" spc="-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2" y="729505"/>
            <a:ext cx="1235339" cy="147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97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5323450" y="208914"/>
            <a:ext cx="3074816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Нормативные документы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0" t="17926" r="17333" b="56704"/>
          <a:stretch/>
        </p:blipFill>
        <p:spPr bwMode="auto">
          <a:xfrm>
            <a:off x="4849105" y="920062"/>
            <a:ext cx="3879400" cy="196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7" t="15112" r="51500" b="6370"/>
          <a:stretch/>
        </p:blipFill>
        <p:spPr bwMode="auto">
          <a:xfrm>
            <a:off x="8878920" y="528677"/>
            <a:ext cx="3313080" cy="432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5" t="18544" r="51906" b="5630"/>
          <a:stretch/>
        </p:blipFill>
        <p:spPr bwMode="auto">
          <a:xfrm>
            <a:off x="139068" y="208914"/>
            <a:ext cx="4449914" cy="651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5480" y="3225625"/>
            <a:ext cx="387075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ФГОС-3»?*( нет, официальная нумерация не присваивалась).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«Обновлённый ФГОС»?*(нет, он утверждён как новый с учётом преемственности и перспективности).</a:t>
            </a:r>
          </a:p>
          <a:p>
            <a:pPr algn="just"/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«ФГОС третьего поколения»?*(нет, см. то же, что и ФГОС -3).</a:t>
            </a:r>
          </a:p>
          <a:p>
            <a:pPr algn="just"/>
            <a:r>
              <a:rPr lang="ru-RU" sz="1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(*допустимо в неофициальной речи как метонимическая замена. Удобно для общения в профессиональной среде)</a:t>
            </a:r>
          </a:p>
          <a:p>
            <a:r>
              <a:rPr lang="ru-RU" sz="20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ФГОС-2021</a:t>
            </a:r>
            <a:r>
              <a:rPr lang="ru-RU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9302">
            <a:off x="3948797" y="2657775"/>
            <a:ext cx="1172150" cy="93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2443" y="5842821"/>
            <a:ext cx="603081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Когда и на основании чего осуществляется переход на новый стандарт?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Можно ли НЕ переходить на него в 2022 году?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641">
            <a:off x="4035768" y="5092921"/>
            <a:ext cx="1626672" cy="162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94" y="4734208"/>
            <a:ext cx="592350" cy="5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3948">
            <a:off x="11140708" y="5472263"/>
            <a:ext cx="1060818" cy="1279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9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2619018" y="556917"/>
            <a:ext cx="914308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Основные изменения во ФГОС -2021 по сравнению с предыдущими стандартом</a:t>
            </a:r>
            <a:endParaRPr lang="ru-RU" sz="2000" b="1" dirty="0"/>
          </a:p>
        </p:txBody>
      </p:sp>
      <p:sp>
        <p:nvSpPr>
          <p:cNvPr id="2" name="Пятиугольник 1"/>
          <p:cNvSpPr/>
          <p:nvPr/>
        </p:nvSpPr>
        <p:spPr>
          <a:xfrm>
            <a:off x="464325" y="2228850"/>
            <a:ext cx="3697132" cy="1163637"/>
          </a:xfrm>
          <a:prstGeom prst="homePlate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Конкретизированы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требования к предметным результатам,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зафиксированы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УУД 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достижения личностных результатов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5" y="3837831"/>
            <a:ext cx="3773859" cy="9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4" y="5193473"/>
            <a:ext cx="3782320" cy="93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00712" y="4902529"/>
            <a:ext cx="4023603" cy="162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00712" y="3444734"/>
            <a:ext cx="3775078" cy="113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7294" y="2157015"/>
            <a:ext cx="3805589" cy="1000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6678" y="4040614"/>
            <a:ext cx="2336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Закреплена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вариативность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содержания  программ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9090" y="5399778"/>
            <a:ext cx="32815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Изменился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объём аудиторной  нагрузки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внеурочной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06397" y="2437936"/>
            <a:ext cx="2370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Введены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новые требования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рабочим программам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806397" y="3563560"/>
            <a:ext cx="26577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Изменились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к пояснительной записке ООП 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структуре содержательного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раздела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20391" y="4987168"/>
            <a:ext cx="311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Изменены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расширены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требования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материально-технической базе,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организации, психолого-педагогическому и  методическому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сопровождению образовательного процесса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6" t="15455" r="13864" b="8047"/>
          <a:stretch/>
        </p:blipFill>
        <p:spPr bwMode="auto">
          <a:xfrm>
            <a:off x="4254708" y="1604651"/>
            <a:ext cx="3720521" cy="487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66" y="208754"/>
            <a:ext cx="1165225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82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2037994" y="208839"/>
            <a:ext cx="81533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Обеспечение вариативности содержания программ ООО во ФГОС -2021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1450" y="1067484"/>
            <a:ext cx="59245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1. Наличие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структуре программ основного общего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образования следующих компонентов: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2424" y="1895475"/>
            <a:ext cx="1685570" cy="771526"/>
          </a:xfrm>
          <a:prstGeom prst="down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учебный предмет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1871664"/>
            <a:ext cx="1695450" cy="72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887537"/>
            <a:ext cx="1695450" cy="77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60193" y="1969492"/>
            <a:ext cx="1309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учебный курс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91112" y="1929884"/>
            <a:ext cx="15143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учебный модуль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1937" y="2744506"/>
            <a:ext cx="1866544" cy="33239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единица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компонент)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содержания образования, отражающих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предмет соответствующей науки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а также дидактические особенности изучаемого материала и возможности его усвоения обучающимися разного возраста и уровня подготовки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66975" y="2690336"/>
            <a:ext cx="1695450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целостная,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логически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завершенная часть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содержания образования,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расширяющая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углубляющая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материал предметных областей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и (или) в пределах которой осуществляется освоение относительно самостоятельного тематического блока учебного предмета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00549" y="2690336"/>
            <a:ext cx="1781175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содержания образования, в пределах которой осуществляется освоение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относительно самостоятельного тематического блока учебного предмета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или учебного курса либо нескольких взаимосвязанных разделов 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781800" y="959762"/>
            <a:ext cx="52197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2. Возможность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разработки и реализации Организацией программ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ООО,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предусматривающих углубленное изучение отдельных учебных предметов;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781800" y="1790399"/>
            <a:ext cx="52197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3. Возможность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разработки и реализации Организацией индивидуальных учебных планов, соответствующих образовательным потребностям и интересам обучающихся.</a:t>
            </a: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7896226" y="4887337"/>
            <a:ext cx="2666999" cy="1580138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048625" y="5214103"/>
            <a:ext cx="2362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Методологическая основа ФГОС не изменилась: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истемно-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подход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6781799" y="2523824"/>
            <a:ext cx="5219699" cy="2121694"/>
          </a:xfrm>
          <a:prstGeom prst="upArrowCallout">
            <a:avLst>
              <a:gd name="adj1" fmla="val 7286"/>
              <a:gd name="adj2" fmla="val 13328"/>
              <a:gd name="adj3" fmla="val 25685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П.21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целях удовлетворения образовательных потребностей и интересов обучающихся могут разрабатываться индивидуальные учебные планы, в том числе для ускоренного обучения, в пределах осваиваемой программы основного общего образования, в том числе адаптированной, в порядке, установленном локальными нормативными актами Организации.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226" y="5214103"/>
            <a:ext cx="1029452" cy="88767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7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0248" y="742948"/>
            <a:ext cx="6086475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Учебный предмет "Математика"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предметной области "Математика и информатика" включает в себя учебные курсы "Алгебра", "Геометрия", "Вероятность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статистика« (в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рамках государственной итоговой аттестации включает результаты освоения рабочих программ учебных курсов "Алгебра", "Геометрия", "Вероятность 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статистика).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Учебный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предмет "История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" предметной области "Общественно-научные предметы" включает в себя учебные курсы "История России" и "Всеобщая история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Организаций, в которых языком образования является русский язык,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изучение родного языка и родной литературы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числа языков народов Российской Федерации, государственных языков республик Российской Федерации осуществляется при наличии возможностей Организации и по заявлению обучающихся, родителей (законных представителей) несовершеннолетних обучающихся.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второго иностранного языка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перечня, предлагаемого Организацией, осуществляется по заявлению обучающихся, родителей (законных представителей) несовершеннолетних обучающихся и при наличии в Организации необходимых условий.</a:t>
            </a:r>
          </a:p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изучении предметной области "Основы духовно-нравственной культуры народов России"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 заявлению обучающихся, родителей (законных представителей) несовершеннолетних обучающихся осуществляется выбор одного из учебных курсов (учебных модулей) из перечня, предлагаемого Организацией.</a:t>
            </a:r>
          </a:p>
          <a:p>
            <a:pPr marL="171450" indent="-171450" algn="just">
              <a:buFont typeface="Wingdings" pitchFamily="2" charset="2"/>
              <a:buChar char="Ø"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511706"/>
              </p:ext>
            </p:extLst>
          </p:nvPr>
        </p:nvGraphicFramePr>
        <p:xfrm>
          <a:off x="157828" y="762000"/>
          <a:ext cx="5338097" cy="571500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582860"/>
                <a:gridCol w="2755237"/>
              </a:tblGrid>
              <a:tr h="315198"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области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Учебные предметы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84662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 и родная 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Родной язык и (или) государственный язык республики Российской Федерации,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Родная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Иностранные языки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Второй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язык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и информатика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688703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Общественно-научные предметы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688703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Естественнонаучные предметы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духовно-нравственной культуры народов России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45368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Искусство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Изобразительное искусство,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25721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  <a:tr h="650152">
                <a:tc>
                  <a:txBody>
                    <a:bodyPr/>
                    <a:lstStyle/>
                    <a:p>
                      <a:pPr algn="just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основы безопасности жизнедеятельности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115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культура,</a:t>
                      </a:r>
                      <a:b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Основы 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безопасности жизнедеятельности 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6163" marR="56163" marT="28270" marB="28270" anchor="ctr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37000" y="18256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2037994" y="208839"/>
            <a:ext cx="8153322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Обеспечение вариативности содержания программ ООО во ФГОС -2021</a:t>
            </a:r>
            <a:endParaRPr lang="ru-RU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300000"/>
            <a:ext cx="6410323" cy="823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28775"/>
              </p:ext>
            </p:extLst>
          </p:nvPr>
        </p:nvGraphicFramePr>
        <p:xfrm>
          <a:off x="5724525" y="4834020"/>
          <a:ext cx="6286501" cy="19115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{69CF1AB2-1976-4502-BF36-3FF5EA218861}</a:tableStyleId>
              </a:tblPr>
              <a:tblGrid>
                <a:gridCol w="2552700"/>
                <a:gridCol w="2032027"/>
                <a:gridCol w="1701774"/>
              </a:tblGrid>
              <a:tr h="561975">
                <a:tc>
                  <a:txBody>
                    <a:bodyPr/>
                    <a:lstStyle/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Границы</a:t>
                      </a:r>
                      <a:r>
                        <a:rPr lang="ru-RU" sz="1300" spc="-55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аудиторной  </a:t>
                      </a:r>
                      <a:r>
                        <a:rPr lang="ru-RU" sz="13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нагрузки</a:t>
                      </a:r>
                    </a:p>
                    <a:p>
                      <a:pPr marL="903605" marR="387350" indent="-495935" algn="l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1670" marR="241300" indent="-40068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Предыдущий </a:t>
                      </a:r>
                      <a:r>
                        <a:rPr lang="ru-RU" sz="1300" spc="-7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ФГОС </a:t>
                      </a:r>
                      <a:r>
                        <a:rPr lang="ru-RU" sz="1300" spc="-335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0395" marR="232410" indent="-36512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Новый ФГОС  ООО</a:t>
                      </a:r>
                    </a:p>
                    <a:p>
                      <a:pPr marL="620395" marR="232410" indent="-36512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3553"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Минимум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5267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5058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10252"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Максимум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6020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5549</a:t>
                      </a:r>
                      <a:endParaRPr lang="ru-RU" sz="13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22040">
                <a:tc gridSpan="3"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внеурочной деятельности уменьшен на уровне НОО. </a:t>
                      </a:r>
                    </a:p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Теперь вместо 1350 можно запланировать до 1320 часов за четыре года.</a:t>
                      </a:r>
                    </a:p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52070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pPr marL="48895">
                        <a:spcBef>
                          <a:spcPts val="340"/>
                        </a:spcBef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1724025" y="189076"/>
            <a:ext cx="9086849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Детализация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требований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предметным результатам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фиксация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критериев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УУД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достижения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личностных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метапредметных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результатов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544541" y="1285041"/>
            <a:ext cx="4665634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Предметные результаты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6533" y="1900584"/>
            <a:ext cx="2790825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Сформулированы чёткие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к предметным результатам по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каждой учебной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дисциплине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конкретное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каждой предметной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области*.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к предметным результатам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 углубленном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изучении некоторых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дисциплин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»(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включая курсы «Алгебра», «Геометрия», «Вероятность и статистика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»);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«Информатика»; «Физика»; «Химия»; «Биология».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05150" y="1898561"/>
            <a:ext cx="2552700" cy="38164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, при изучении учебного предмета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«…овладение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теоретико-литературными понятиями и использование их в процессе анализа, интерпретации произведений и оформления собственных оценок и наблюдений: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…факт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вымысел; литературные направления (классицизм, сентиментализм, романтизм, реализм), роды (лирика, эпос, драма), жанры (рассказ, притча, повесть, роман, комедия, драма, трагедия, поэма, басня, баллада, песня, ода, элегия, послание, отрывок, сонет, эпиграмма); форма и содержание литературного произведения; тема, идея,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проблематика…» и т.п.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58" y="5843231"/>
            <a:ext cx="566656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 *Предметные результаты в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новых ФГОС не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во всём учитывают требования концепций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преподавания физики, астрономии, химии, истории России. Поэтому 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педагогам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придется в своих рабочих программах одновременно учитывать и требования ФГОС, и требования концепций.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6314">
            <a:off x="2446146" y="2402710"/>
            <a:ext cx="1060450" cy="1057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носка со стрелкой вниз 9"/>
          <p:cNvSpPr/>
          <p:nvPr/>
        </p:nvSpPr>
        <p:spPr>
          <a:xfrm>
            <a:off x="5924550" y="1434466"/>
            <a:ext cx="2747740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Личностные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</a:t>
            </a:r>
          </a:p>
        </p:txBody>
      </p:sp>
      <p:sp>
        <p:nvSpPr>
          <p:cNvPr id="12" name="Выноска со стрелкой вниз 11"/>
          <p:cNvSpPr/>
          <p:nvPr/>
        </p:nvSpPr>
        <p:spPr>
          <a:xfrm>
            <a:off x="8738965" y="1435300"/>
            <a:ext cx="3381905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24550" y="2116027"/>
            <a:ext cx="2747740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результаты группируются по направлениям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воспитания (ранее – были просто перечислены):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•гражданско-патриотическое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•духовно-нравственное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•эстетическое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•физическое воспитание, формирование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культуры здоровья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и эмоционального благополучия;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•трудовое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•экологическое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ценность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научного познания.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734384" y="2117877"/>
            <a:ext cx="3286166" cy="31085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результаты группируются по видам универсальных учебных действий: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•овладение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универсальными учебными познавательными действиями	– базовые логические, базовые исследовательские, работа с информацией;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•овладение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универсальными учебными коммуникативными действиями – общение, совместная деятельность;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•овладение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универсальными учебными регулятивными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действиями	– самоорганизация, самоконтроль.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38825" y="5481760"/>
            <a:ext cx="6181725" cy="11695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один из критериев, по которому нужно будет оценивать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регулятивного УУД «Самоорганизация», – это умение ученика выявлять проблемы для решения в жизненных и учебных ситуациях.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позволит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педагогам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организовывать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уроках систему формирующего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оценивания, 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заместителю директора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контролировать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качество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4574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 со стрелкой вниз 2"/>
          <p:cNvSpPr/>
          <p:nvPr/>
        </p:nvSpPr>
        <p:spPr>
          <a:xfrm>
            <a:off x="85725" y="1179314"/>
            <a:ext cx="4876800" cy="801529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Использование электронных средств обучения, дистанционных технологий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551" y="2149316"/>
            <a:ext cx="4972050" cy="44473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Новый ФГОС фиксирует право школы применять различные образовательные технологии, в том числе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дистанционные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 этом, если школьники учатся с использованием дистанционных технологий, ОО должна обеспечить их индивидуальным авторизованным доступом ко всем ресурсам. И доступ должен быть как на территории школы, так и за ее пределами: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«Информационно-образовательная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среда Организации должна обеспечивать: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использования участниками образовательного процесса ресурсов и сервисов цифровой образовательной среды;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безопасный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доступ к верифицированным образовательным ресурсам цифровой образовательной среды;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информационно-методическую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поддержку образовательной деятельности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;…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современные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процедуры создания, поиска, сбора, анализа, обработки, хранения и представления информации;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дистанционное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взаимодействие всех участников образовательных отношений (обучающихся, родителей (законных представителей) несовершеннолетних обучающихся, педагогических работников, органов управления в сфере образования, общественности), в том числе в рамках дистанционного образования с соблюдением законодательства Российской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Федерации…».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676776" y="1367909"/>
            <a:ext cx="2257669" cy="51863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Оснащение кабинетов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5572125" y="1972270"/>
            <a:ext cx="2943225" cy="467153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Ранее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предъявлял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общие требования к оснащению кабинетов.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ФГОС ООО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установил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требования к оснащению кабинетов   по   отдельным   предметным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областям: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П. 36.3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«Кабинеты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предметным областям "Русский язык и литература", "Родной язык и родная литература", "Иностранные языки", "Общественно-научные предметы", "Искусство", "Технология", "Физическая культура и основы безопасности жизнедеятельности" должны быть оснащены комплектами наглядных пособий, карт, учебных макетов, специального оборудования, обеспечивающих развитие компетенций в соответствии с программой основного общего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образования».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986918" y="1453634"/>
            <a:ext cx="2904962" cy="51863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Деление учеников на группы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9079760" y="2149316"/>
            <a:ext cx="2976481" cy="358955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Ранее ФГОС таких норм 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устанавливал.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стандарты НОО и ООО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позволяют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организовать образовательную деятельность при помощи деления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обучающихся 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группы.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группах можно строить по-разному: с учетом успеваемости, образовательных потребностей и интересов, целей.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позволит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педагогам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реализовывать дифференцированный подход.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1762124" y="162768"/>
            <a:ext cx="86772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требований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материально-технической базе 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</a:t>
            </a: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18" y="162768"/>
            <a:ext cx="1223182" cy="94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58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1762124" y="162768"/>
            <a:ext cx="8677275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расширение требований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материально-технической базе и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организации образовательного процесса</a:t>
            </a: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865885" y="1374071"/>
            <a:ext cx="2342757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Обучающиеся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ОВЗ</a:t>
            </a:r>
          </a:p>
        </p:txBody>
      </p:sp>
      <p:sp>
        <p:nvSpPr>
          <p:cNvPr id="4" name="Загнутый угол 3"/>
          <p:cNvSpPr/>
          <p:nvPr/>
        </p:nvSpPr>
        <p:spPr>
          <a:xfrm>
            <a:off x="180975" y="2076509"/>
            <a:ext cx="4038600" cy="4189809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разделе «Общие положения»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указано,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ФГОС НОО не нужно применять для обучения детей с ОВЗ и интеллектуальными нарушениями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Адаптированные программы на уровне ООО разрабатывают на основе нового ФГОС ООО. Для этого в него внесли вариации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предметов (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апример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для глухих и слабослышащих можно не включать в программу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музыку).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этом для всех детей с ОВЗ вместо физкультуры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 внести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адаптивную физкультуру.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школа увеличивает срок освоения адаптированной программы до шести лет, то объем аудиторных часов не может превышать 6018.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733925" y="1374071"/>
            <a:ext cx="3868816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Психолого-педагогические условия</a:t>
            </a:r>
          </a:p>
        </p:txBody>
      </p:sp>
      <p:sp>
        <p:nvSpPr>
          <p:cNvPr id="6" name="Загнутый угол 5"/>
          <p:cNvSpPr/>
          <p:nvPr/>
        </p:nvSpPr>
        <p:spPr>
          <a:xfrm>
            <a:off x="4791908" y="2361841"/>
            <a:ext cx="3752850" cy="2167116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новых ФГОС требований к психолого-педагогическим условиям стало больше. При этом акцент сделан на социально-психологической адаптации к школе.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Подробно описан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порядок, по которому следует проводить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психолого-педагогическое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сопровождение участников образовательных отношений.</a:t>
            </a: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020175" y="1299299"/>
            <a:ext cx="3047999" cy="895826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Повышение квалификации педагогов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8905874" y="2347941"/>
            <a:ext cx="3028951" cy="339673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Предыдущие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ФГОС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четко определяли, что повышать квалификацию педагоги должны не реже чем раз в три года.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Новые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ФГОС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эту норму исключили. В Законе об образовании по-прежнему закреплено, что педагог может проходить дополнительное профессиональное образование раз в три года и обязан систематически повышать квалификацию. Но указания, как часто он должен это делать, теперь нет.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225" y="4899389"/>
            <a:ext cx="1985900" cy="120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91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1278FD-58FC-41BA-8134-FF771FE5F129}"/>
              </a:ext>
            </a:extLst>
          </p:cNvPr>
          <p:cNvSpPr txBox="1"/>
          <p:nvPr/>
        </p:nvSpPr>
        <p:spPr>
          <a:xfrm>
            <a:off x="1724025" y="189076"/>
            <a:ext cx="908684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Изменения в требованиях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пояснительной записке ООП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структуре содержательного раздела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813099" y="1395293"/>
            <a:ext cx="3474349" cy="565785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Пояснительная записка к ООП</a:t>
            </a:r>
          </a:p>
        </p:txBody>
      </p:sp>
      <p:sp>
        <p:nvSpPr>
          <p:cNvPr id="5" name="Загнутый угол 4"/>
          <p:cNvSpPr/>
          <p:nvPr/>
        </p:nvSpPr>
        <p:spPr>
          <a:xfrm>
            <a:off x="1081910" y="2271416"/>
            <a:ext cx="2936725" cy="3368754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Единые требования для ООП НОО и ООО (раньше были разными).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уровне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НОО указывать в записке состав участников образовательных отношений и общие подходы к организации внеурочной деятельности не нужно.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уровне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ООО необходимо добавить общую характеристику программы.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пояснительных записках к ООП НОО и ООО необходимо прописать механизмы реализации программы.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6696075" y="1395293"/>
            <a:ext cx="3682996" cy="61293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Содержательный раздел ООП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6267449" y="2181197"/>
            <a:ext cx="5124451" cy="4481155"/>
          </a:xfrm>
          <a:prstGeom prst="foldedCorner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уровне НОО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убрана 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коррекционной работы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формирования экологической культуры, здорового и безопасного образа жизни.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уровне ООО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вместо программы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 указали программу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уровне НОО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ООО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дополнен раздел рабочими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программами учебных модулей.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Содержательный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раздел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ООП НОО и ООО должен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состоять из: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рабочих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программ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учебных	предметов,	учебных	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курсов, курсов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внеурочной деятельности,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учебных модулей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формирования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УУД;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рабочей программы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воспитания.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содержательный раздел программы ООО должна быть включена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программа коррекционной работы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том случае, если в школе обучаются дети  с ОВЗ.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2794000"/>
            <a:ext cx="1169987" cy="185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0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4449</TotalTime>
  <Words>2385</Words>
  <Application>Microsoft Office PowerPoint</Application>
  <PresentationFormat>Произвольный</PresentationFormat>
  <Paragraphs>216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Токаева</dc:creator>
  <cp:lastModifiedBy>шлола пр</cp:lastModifiedBy>
  <cp:revision>97</cp:revision>
  <cp:lastPrinted>2022-03-30T10:26:43Z</cp:lastPrinted>
  <dcterms:created xsi:type="dcterms:W3CDTF">2021-09-13T14:43:34Z</dcterms:created>
  <dcterms:modified xsi:type="dcterms:W3CDTF">2022-03-30T10:29:33Z</dcterms:modified>
</cp:coreProperties>
</file>