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0" r:id="rId13"/>
    <p:sldId id="271" r:id="rId14"/>
    <p:sldId id="267" r:id="rId15"/>
    <p:sldId id="266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77" autoAdjust="0"/>
  </p:normalViewPr>
  <p:slideViewPr>
    <p:cSldViewPr>
      <p:cViewPr varScale="1">
        <p:scale>
          <a:sx n="104" d="100"/>
          <a:sy n="104" d="100"/>
        </p:scale>
        <p:origin x="-182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1F6F1C-C511-41A2-825B-BE91D6D26B19}"/>
              </a:ext>
            </a:extLst>
          </p:cNvPr>
          <p:cNvSpPr txBox="1"/>
          <p:nvPr/>
        </p:nvSpPr>
        <p:spPr>
          <a:xfrm>
            <a:off x="750199" y="4365104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ГУБИЕВА МАДИНА СИМИСТОРОВНА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осетинского языка и литературы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гимназии №16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59C3EA-4BD9-4127-B163-BD99E0342A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F9EA76-5969-4E68-A6FC-7A0E2DA4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386" y="656692"/>
            <a:ext cx="3751280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:\Users\User\Pictures\2021-06-09 8\8 001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 rot="5400000">
            <a:off x="5409223" y="-193736"/>
            <a:ext cx="2869564" cy="4399996"/>
          </a:xfrm>
          <a:prstGeom prst="rect">
            <a:avLst/>
          </a:prstGeom>
          <a:noFill/>
        </p:spPr>
      </p:pic>
      <p:pic>
        <p:nvPicPr>
          <p:cNvPr id="22533" name="Picture 5" descr="C:\Users\User\Pictures\2021-06-09 7\7 001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 rot="16200000">
            <a:off x="5514840" y="2758264"/>
            <a:ext cx="2658330" cy="439999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B1DA08-DC12-416B-8C73-D023BA205567}"/>
              </a:ext>
            </a:extLst>
          </p:cNvPr>
          <p:cNvSpPr txBox="1"/>
          <p:nvPr/>
        </p:nvSpPr>
        <p:spPr>
          <a:xfrm>
            <a:off x="72007" y="348024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 октября 2019 г. принимала участие в международной конференции «Коста Хетагуров в контексте современного образования» и получила сертификат участника; 15 декабря 2020 г. приняла участие в работе международной научно-практической конференции «</a:t>
            </a:r>
            <a:r>
              <a:rPr kumimoji="0" lang="ru-RU" sz="180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Васо</a:t>
            </a:r>
            <a:r>
              <a:rPr kumimoji="0" lang="ru-RU" sz="180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Абаев в контексте современного образования» и получила сертификат участника. </a:t>
            </a:r>
            <a:endParaRPr kumimoji="0" lang="ru-RU" sz="1800" i="1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E137E147-B37A-4A41-A12C-182B83C594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86586"/>
            <a:ext cx="3003510" cy="37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401086" y="1628800"/>
            <a:ext cx="367240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Распространение опыта проводится в различных формах и осуществляется на разных уровнях: в МБОУ гимназия №16, на муниципальном, всероссийском и международном уровнях, а также в интернет сообществах. У</a:t>
            </a:r>
            <a:r>
              <a:rPr kumimoji="0" lang="ru-RU" sz="20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меня 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свой интернет-сайт (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nsportal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gubieva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madina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simistorovna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где  периодически печатаю</a:t>
            </a:r>
            <a:r>
              <a:rPr kumimoji="0" lang="ru-RU" sz="20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свои методические работы, публикую свои работы и в журнале «</a:t>
            </a:r>
            <a:r>
              <a:rPr kumimoji="0" lang="ru-RU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Рухстауæг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kumimoji="0" lang="ru-RU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Pictures\скан.png"/>
          <p:cNvPicPr>
            <a:picLocks noChangeAspect="1" noChangeArrowheads="1"/>
          </p:cNvPicPr>
          <p:nvPr/>
        </p:nvPicPr>
        <p:blipFill rotWithShape="1">
          <a:blip r:embed="rId2"/>
          <a:srcRect l="3876" t="11534" r="8414" b="20742"/>
          <a:stretch/>
        </p:blipFill>
        <p:spPr bwMode="auto">
          <a:xfrm>
            <a:off x="70506" y="1011409"/>
            <a:ext cx="5221574" cy="2532941"/>
          </a:xfrm>
          <a:prstGeom prst="rect">
            <a:avLst/>
          </a:prstGeom>
          <a:noFill/>
        </p:spPr>
      </p:pic>
      <p:pic>
        <p:nvPicPr>
          <p:cNvPr id="1027" name="Picture 3" descr="C:\Users\User\Pictures\ск.jpg"/>
          <p:cNvPicPr>
            <a:picLocks noChangeAspect="1" noChangeArrowheads="1"/>
          </p:cNvPicPr>
          <p:nvPr/>
        </p:nvPicPr>
        <p:blipFill rotWithShape="1">
          <a:blip r:embed="rId3" cstate="print"/>
          <a:srcRect l="3506" t="8572" r="9170" b="8380"/>
          <a:stretch/>
        </p:blipFill>
        <p:spPr bwMode="auto">
          <a:xfrm>
            <a:off x="103269" y="3437247"/>
            <a:ext cx="4700285" cy="3299707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30A07DA-FFF3-4046-99A7-E14EFCBBB270}"/>
              </a:ext>
            </a:extLst>
          </p:cNvPr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9DB357-C221-4F96-A86B-CB958620CB00}"/>
              </a:ext>
            </a:extLst>
          </p:cNvPr>
          <p:cNvSpPr txBox="1"/>
          <p:nvPr/>
        </p:nvSpPr>
        <p:spPr>
          <a:xfrm>
            <a:off x="251520" y="212442"/>
            <a:ext cx="882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РАЗРАБОТОК И РЕЗУЛЬТАТЫ   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473" t="3175"/>
          <a:stretch>
            <a:fillRect/>
          </a:stretch>
        </p:blipFill>
        <p:spPr bwMode="auto">
          <a:xfrm>
            <a:off x="4157306" y="260648"/>
            <a:ext cx="4738721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 l="11112" t="2041" r="7071"/>
          <a:stretch>
            <a:fillRect/>
          </a:stretch>
        </p:blipFill>
        <p:spPr bwMode="auto">
          <a:xfrm>
            <a:off x="247973" y="857232"/>
            <a:ext cx="3786214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D21980A0-11DD-4A4A-AB1E-0FAAA1DFE4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27" y="4437112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об.jpg"/>
          <p:cNvPicPr>
            <a:picLocks noChangeAspect="1" noChangeArrowheads="1"/>
          </p:cNvPicPr>
          <p:nvPr/>
        </p:nvPicPr>
        <p:blipFill rotWithShape="1">
          <a:blip r:embed="rId2"/>
          <a:srcRect l="4326" t="4166" r="7476" b="5654"/>
          <a:stretch/>
        </p:blipFill>
        <p:spPr bwMode="auto">
          <a:xfrm>
            <a:off x="395536" y="260631"/>
            <a:ext cx="8238950" cy="6408729"/>
          </a:xfrm>
          <a:prstGeom prst="rect">
            <a:avLst/>
          </a:prstGeom>
          <a:noFill/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7351D176-8193-49F7-B6BD-7F8480734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66785"/>
            <a:ext cx="1872208" cy="267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G-20210514-WA0046.jpg"/>
          <p:cNvPicPr>
            <a:picLocks noChangeAspect="1" noChangeArrowheads="1"/>
          </p:cNvPicPr>
          <p:nvPr/>
        </p:nvPicPr>
        <p:blipFill>
          <a:blip r:embed="rId2"/>
          <a:srcRect t="8000"/>
          <a:stretch>
            <a:fillRect/>
          </a:stretch>
        </p:blipFill>
        <p:spPr bwMode="auto">
          <a:xfrm>
            <a:off x="421011" y="372137"/>
            <a:ext cx="4150503" cy="2859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Users\User\Desktop\IMG-20210514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920" y="3583881"/>
            <a:ext cx="4035598" cy="311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8" name="Picture 2" descr="C:\Users\User\Desktop\IMG-20210515-WA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3474655"/>
            <a:ext cx="2956784" cy="322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C:\Users\User\Desktop\IMG-20210514-WA0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8024" y="387816"/>
            <a:ext cx="3802372" cy="2949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413081"/>
            <a:ext cx="3923928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трою свою педагогическую деятельность в соответствии с должностными обязанностями учителя, планом работы гимназии, руководствуясь основами «Конвенции  ООН о правах ребенка»,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Конституцией 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Российской Ф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едерации,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Федеральным законом 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29.12.2012 N 273-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ФЗ «Об образовании в Российской Федерации»,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Законом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еспублики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еверная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сетия-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лания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27 декабря 2013 года N 61-РЗ «Об образовании в Республике Северная Осетия-Алания», Уставом гимназии и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другими нормативным 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правовыми актами, регламентирующие 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образовательную деятельность. </a:t>
            </a:r>
            <a:endParaRPr kumimoji="0" lang="ru-RU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1495" b="17576"/>
          <a:stretch/>
        </p:blipFill>
        <p:spPr bwMode="auto">
          <a:xfrm>
            <a:off x="5633848" y="3513288"/>
            <a:ext cx="3041674" cy="3259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7022" y="0"/>
            <a:ext cx="3038500" cy="3880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xmlns="" id="{4C0A9382-5B39-44D0-9187-8391DAF6E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047750"/>
            <a:ext cx="1995846" cy="511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46751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важным явлением в школе, самым поучительным предметом, самым живым примером для ученика является сам учитель. </a:t>
            </a:r>
          </a:p>
          <a:p>
            <a:pPr algn="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— олицетворенный метод обучения, само воплощение принципа воспитания.  </a:t>
            </a:r>
          </a:p>
          <a:p>
            <a:pPr algn="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Адольф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Дистервег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8ECED91-0209-45B3-8863-27A7BC3E0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861497"/>
            <a:ext cx="5037081" cy="3698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1E223F3F-63C5-494F-895D-1B08E914A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2576" y="980728"/>
            <a:ext cx="3523406" cy="37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2.img.sputnik-ossetia.ru/images/544/76/54476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9002" y="1412776"/>
            <a:ext cx="4138812" cy="4828647"/>
          </a:xfrm>
          <a:prstGeom prst="rect">
            <a:avLst/>
          </a:prstGeom>
          <a:noFill/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F986A7-EE05-4871-AA73-5E77C79123FF}"/>
              </a:ext>
            </a:extLst>
          </p:cNvPr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228656-84E2-4337-BBD0-C63856C47AC1}"/>
              </a:ext>
            </a:extLst>
          </p:cNvPr>
          <p:cNvSpPr txBox="1"/>
          <p:nvPr/>
        </p:nvSpPr>
        <p:spPr>
          <a:xfrm>
            <a:off x="1547664" y="88557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 ВСТУПЛЕНИЕ НА ПРОФЕССИОНАЛЬНОЕ ПОПРИЩЕ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AE91DD-9C76-4E47-B689-823BEF30D27A}"/>
              </a:ext>
            </a:extLst>
          </p:cNvPr>
          <p:cNvSpPr txBox="1"/>
          <p:nvPr/>
        </p:nvSpPr>
        <p:spPr>
          <a:xfrm>
            <a:off x="323528" y="1122356"/>
            <a:ext cx="4464496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i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500" b="1" i="1" dirty="0">
                <a:latin typeface="Times New Roman" pitchFamily="18" charset="0"/>
                <a:cs typeface="Times New Roman" pitchFamily="18" charset="0"/>
              </a:rPr>
              <a:t>1995 году </a:t>
            </a:r>
            <a:r>
              <a:rPr lang="ru-RU" sz="2500" i="1" dirty="0">
                <a:latin typeface="Times New Roman" pitchFamily="18" charset="0"/>
                <a:cs typeface="Times New Roman" pitchFamily="18" charset="0"/>
              </a:rPr>
              <a:t>окончила  </a:t>
            </a:r>
            <a:endParaRPr lang="ru-RU" sz="25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Юго-Осетинский Государственный </a:t>
            </a:r>
            <a:r>
              <a:rPr lang="ru-RU" sz="2500" b="1" i="1" dirty="0">
                <a:latin typeface="Times New Roman" pitchFamily="18" charset="0"/>
                <a:cs typeface="Times New Roman" pitchFamily="18" charset="0"/>
              </a:rPr>
              <a:t>педагогический институт по специальности осетинский язык и литература, русский язык и литература</a:t>
            </a:r>
            <a:r>
              <a:rPr lang="ru-RU" sz="2500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5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Трудовую </a:t>
            </a:r>
            <a:r>
              <a:rPr lang="ru-RU" sz="2500" i="1" dirty="0">
                <a:latin typeface="Times New Roman" pitchFamily="18" charset="0"/>
                <a:cs typeface="Times New Roman" pitchFamily="18" charset="0"/>
              </a:rPr>
              <a:t>деятельность начала в Юго-Осетинском педагогическом университете, одновременно являлась аспирантом кафедры осетинской филологии 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F986A7-EE05-4871-AA73-5E77C79123FF}"/>
              </a:ext>
            </a:extLst>
          </p:cNvPr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228656-84E2-4337-BBD0-C63856C47AC1}"/>
              </a:ext>
            </a:extLst>
          </p:cNvPr>
          <p:cNvSpPr txBox="1"/>
          <p:nvPr/>
        </p:nvSpPr>
        <p:spPr>
          <a:xfrm>
            <a:off x="1331640" y="273223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И КВАЛИФИКАЦИЯ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A1D4BE80-4BAE-4846-AC43-006CE758C8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86" y="1196752"/>
            <a:ext cx="47625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s://lh3.googleusercontent.com/p/AF1QipN9KHbI3iHxMXXm3bs5P8ikabYylxHLwTXjrrj9=w600-k">
            <a:extLst>
              <a:ext uri="{FF2B5EF4-FFF2-40B4-BE49-F238E27FC236}">
                <a16:creationId xmlns:a16="http://schemas.microsoft.com/office/drawing/2014/main" xmlns="" id="{26A21485-B07C-433D-85B6-BD96175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172101"/>
            <a:ext cx="4714908" cy="5572164"/>
          </a:xfrm>
          <a:prstGeom prst="rect">
            <a:avLst/>
          </a:prstGeom>
          <a:noFill/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08A250A-F146-482A-8E5F-D638D7B610D8}"/>
              </a:ext>
            </a:extLst>
          </p:cNvPr>
          <p:cNvSpPr txBox="1"/>
          <p:nvPr/>
        </p:nvSpPr>
        <p:spPr>
          <a:xfrm>
            <a:off x="5122810" y="4911502"/>
            <a:ext cx="36796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Педагогический стаж -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 лет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образовательном учреждении МБОУ гимназия № 16 г. Владикавказа работаю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лет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Квалификационная категория –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первая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5271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16981" y="3668824"/>
            <a:ext cx="506558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Владею современными методиками преподавания, осваиваю и применяю в практической деятельности новые технологии, а также преобразую укоренившиеся достижения педагогической науки и практики, обладаю высоким уровнем теоретической и практической подготовки, могу сформулировать и обосновать цели и задачи педагогической деятельности в целом </a:t>
            </a:r>
            <a:endParaRPr kumimoji="0" lang="ru-RU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689383"/>
            <a:ext cx="3475570" cy="2606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88035"/>
            <a:ext cx="3127448" cy="2480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FF2D07A-7980-4C78-B96B-C4E04F498E4A}"/>
              </a:ext>
            </a:extLst>
          </p:cNvPr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82E02E-2363-4199-AFFE-38E422C9C6CC}"/>
              </a:ext>
            </a:extLst>
          </p:cNvPr>
          <p:cNvSpPr txBox="1"/>
          <p:nvPr/>
        </p:nvSpPr>
        <p:spPr>
          <a:xfrm>
            <a:off x="-180528" y="179923"/>
            <a:ext cx="932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 И ЦЕННОСТИ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B76D70-F942-4672-8E8E-5D20BBA17278}"/>
              </a:ext>
            </a:extLst>
          </p:cNvPr>
          <p:cNvSpPr txBox="1"/>
          <p:nvPr/>
        </p:nvSpPr>
        <p:spPr>
          <a:xfrm>
            <a:off x="4803326" y="1378474"/>
            <a:ext cx="41650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тношусь к категории учителей, добивающихся  на основе </a:t>
            </a:r>
            <a:r>
              <a:rPr kumimoji="0" lang="ru-RU" sz="20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взаимосотрудничества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обучающимися заметного  роста мотивации к изучению предмета  родной  язык. </a:t>
            </a:r>
            <a:endParaRPr lang="ru-RU" sz="2000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95536" y="296652"/>
            <a:ext cx="8352928" cy="6264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99592" y="4862733"/>
            <a:ext cx="77153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а уроках  использую</a:t>
            </a:r>
            <a:r>
              <a:rPr kumimoji="0" lang="ru-RU" sz="2400" b="0" i="0" u="none" strike="noStrike" cap="none" normalizeH="0" dirty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активные и интерактивные формы и методы обучения, создаю на уроке осетинского языка и литературы атмосферу  сотрудничества, совместного поиска необходимой информации. Все это позволяет мне</a:t>
            </a:r>
            <a:r>
              <a:rPr kumimoji="0" lang="ru-RU" sz="2400" b="0" i="0" u="none" strike="noStrike" cap="none" normalizeH="0" dirty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достигать реальных положительных результатов.</a:t>
            </a:r>
            <a:endParaRPr kumimoji="0" lang="ru-RU" sz="2400" b="0" i="0" u="none" strike="noStrike" cap="none" normalizeH="0" baseline="0" dirty="0">
              <a:ln>
                <a:noFill/>
              </a:ln>
              <a:effectLst/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403648" y="332656"/>
            <a:ext cx="6480720" cy="441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Pictures\2021-06-09 1\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8634" y="824602"/>
            <a:ext cx="2012282" cy="3277628"/>
          </a:xfrm>
          <a:prstGeom prst="rect">
            <a:avLst/>
          </a:prstGeom>
          <a:noFill/>
        </p:spPr>
      </p:pic>
      <p:pic>
        <p:nvPicPr>
          <p:cNvPr id="19459" name="Picture 3" descr="C:\Users\User\Pictures\2021-06-09 2\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28580"/>
            <a:ext cx="2498200" cy="3747299"/>
          </a:xfrm>
          <a:prstGeom prst="rect">
            <a:avLst/>
          </a:prstGeom>
          <a:noFill/>
        </p:spPr>
      </p:pic>
      <p:pic>
        <p:nvPicPr>
          <p:cNvPr id="19460" name="Picture 4" descr="C:\Users\User\Pictures\2021-06-09 3\3 001.jpg"/>
          <p:cNvPicPr>
            <a:picLocks noChangeAspect="1" noChangeArrowheads="1"/>
          </p:cNvPicPr>
          <p:nvPr/>
        </p:nvPicPr>
        <p:blipFill>
          <a:blip r:embed="rId4" cstate="print"/>
          <a:srcRect t="8854"/>
          <a:stretch>
            <a:fillRect/>
          </a:stretch>
        </p:blipFill>
        <p:spPr bwMode="auto">
          <a:xfrm>
            <a:off x="6782168" y="3573016"/>
            <a:ext cx="2362148" cy="342900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EEB65B9-C3DF-4E68-B750-BFDB76A5A576}"/>
              </a:ext>
            </a:extLst>
          </p:cNvPr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A1C3CD-4475-4F30-A6D5-9E6C6FC1E487}"/>
              </a:ext>
            </a:extLst>
          </p:cNvPr>
          <p:cNvSpPr txBox="1"/>
          <p:nvPr/>
        </p:nvSpPr>
        <p:spPr>
          <a:xfrm>
            <a:off x="2490436" y="27322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80C08B-4F10-4BC3-9607-E6E9F0615D92}"/>
              </a:ext>
            </a:extLst>
          </p:cNvPr>
          <p:cNvSpPr txBox="1"/>
          <p:nvPr/>
        </p:nvSpPr>
        <p:spPr>
          <a:xfrm>
            <a:off x="35100" y="1458711"/>
            <a:ext cx="49240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Систематически повышаю свою квалификацию  на курсах, проводимых СОРИПКРО, а также на постоянно действующих семинарах, являюсь председателем МО классных руководителей гимназии №16.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Награждена: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Грамотой за II место в республиканском конкурсе учителей родного языка «Иры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фидæн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в 2019 г.</a:t>
            </a:r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Грамотой за II место в республиканском конкурсе учителей родного языка «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Методикон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æвæрæн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в 2021 г.</a:t>
            </a:r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Грамотой за II место во всероссийском  конкурсе «Совместная деятельность педагогов и родителей», 2019 г.</a:t>
            </a:r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IMG-20200710-WA0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5528" y="260648"/>
            <a:ext cx="4071933" cy="5900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BDA526-7527-4DAC-90B1-596D9DA48C7C}"/>
              </a:ext>
            </a:extLst>
          </p:cNvPr>
          <p:cNvSpPr txBox="1"/>
          <p:nvPr/>
        </p:nvSpPr>
        <p:spPr>
          <a:xfrm>
            <a:off x="323528" y="0"/>
            <a:ext cx="457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Грамотой за II место во всероссийском  конкурсе «Совместная деятельность педагогов и родителей», 2019 г.</a:t>
            </a:r>
            <a:endParaRPr kumimoji="0" lang="ru-RU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 СОРИПКРО за представление опыта работы на занятиях тематического модуля по использованию современных образовательных технологий, проведение республиканских «Мастер-классов»  учителям родного  языка и литературы.</a:t>
            </a:r>
            <a:endParaRPr kumimoji="0" lang="ru-RU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D183BB89-308F-4210-8795-CA4691B05F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86" y="3573016"/>
            <a:ext cx="2773085" cy="34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6D128F68-C16E-4ED9-AE7C-D53140F2C9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47774"/>
            <a:ext cx="2641823" cy="264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User\Pictures\2021-06-09 6\6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428892" cy="3643314"/>
          </a:xfrm>
          <a:prstGeom prst="rect">
            <a:avLst/>
          </a:prstGeom>
          <a:noFill/>
        </p:spPr>
      </p:pic>
      <p:pic>
        <p:nvPicPr>
          <p:cNvPr id="21510" name="Picture 6" descr="C:\Users\User\Pictures\2021-06-09 4\4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876171" y="2922887"/>
            <a:ext cx="2704560" cy="4868914"/>
          </a:xfrm>
          <a:prstGeom prst="rect">
            <a:avLst/>
          </a:prstGeom>
          <a:noFill/>
        </p:spPr>
      </p:pic>
      <p:pic>
        <p:nvPicPr>
          <p:cNvPr id="21507" name="Picture 3" descr="C:\Users\User\Pictures\2021-06-09 5\5 001.jpg"/>
          <p:cNvPicPr>
            <a:picLocks noChangeAspect="1" noChangeArrowheads="1"/>
          </p:cNvPicPr>
          <p:nvPr/>
        </p:nvPicPr>
        <p:blipFill>
          <a:blip r:embed="rId5" cstate="print"/>
          <a:srcRect l="3361"/>
          <a:stretch>
            <a:fillRect/>
          </a:stretch>
        </p:blipFill>
        <p:spPr bwMode="auto">
          <a:xfrm>
            <a:off x="2167743" y="647312"/>
            <a:ext cx="2428892" cy="386180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1609E1-E2B2-477E-BBC6-E2722FB628FF}"/>
              </a:ext>
            </a:extLst>
          </p:cNvPr>
          <p:cNvSpPr txBox="1"/>
          <p:nvPr/>
        </p:nvSpPr>
        <p:spPr>
          <a:xfrm>
            <a:off x="4596635" y="214290"/>
            <a:ext cx="441837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Грамотой за активное участие в 6-м Международном слете юных миротворцев «Я голосую за мир!» по теме «Земля – планета мира и ненасилия», 19-22 сентября 1917 г.</a:t>
            </a:r>
            <a:endParaRPr kumimoji="0" lang="ru-RU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за личный вклад в воспитание подрастающего поколения, плодотворное сотрудничество и успешную реализацию направлений деятельности Регионального отделения «Российское движение школьников» РСО-Алания.</a:t>
            </a:r>
            <a:endParaRPr kumimoji="0" lang="ru-RU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588</Words>
  <Application>Microsoft Office PowerPoint</Application>
  <PresentationFormat>Экран (4:3)</PresentationFormat>
  <Paragraphs>29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51</cp:revision>
  <dcterms:created xsi:type="dcterms:W3CDTF">2021-06-09T13:56:23Z</dcterms:created>
  <dcterms:modified xsi:type="dcterms:W3CDTF">2021-06-12T11:56:45Z</dcterms:modified>
</cp:coreProperties>
</file>